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6735" r:id="rId2"/>
    <p:sldMasterId id="2147486759" r:id="rId3"/>
  </p:sldMasterIdLst>
  <p:notesMasterIdLst>
    <p:notesMasterId r:id="rId45"/>
  </p:notesMasterIdLst>
  <p:handoutMasterIdLst>
    <p:handoutMasterId r:id="rId46"/>
  </p:handoutMasterIdLst>
  <p:sldIdLst>
    <p:sldId id="659" r:id="rId4"/>
    <p:sldId id="1024" r:id="rId5"/>
    <p:sldId id="955" r:id="rId6"/>
    <p:sldId id="956" r:id="rId7"/>
    <p:sldId id="957" r:id="rId8"/>
    <p:sldId id="958" r:id="rId9"/>
    <p:sldId id="1089" r:id="rId10"/>
    <p:sldId id="865" r:id="rId11"/>
    <p:sldId id="1090" r:id="rId12"/>
    <p:sldId id="1099" r:id="rId13"/>
    <p:sldId id="1100" r:id="rId14"/>
    <p:sldId id="1101" r:id="rId15"/>
    <p:sldId id="1098" r:id="rId16"/>
    <p:sldId id="1091" r:id="rId17"/>
    <p:sldId id="1092" r:id="rId18"/>
    <p:sldId id="1093" r:id="rId19"/>
    <p:sldId id="1094" r:id="rId20"/>
    <p:sldId id="870" r:id="rId21"/>
    <p:sldId id="1081" r:id="rId22"/>
    <p:sldId id="1082" r:id="rId23"/>
    <p:sldId id="1083" r:id="rId24"/>
    <p:sldId id="871" r:id="rId25"/>
    <p:sldId id="1113" r:id="rId26"/>
    <p:sldId id="1114" r:id="rId27"/>
    <p:sldId id="1115" r:id="rId28"/>
    <p:sldId id="1117" r:id="rId29"/>
    <p:sldId id="878" r:id="rId30"/>
    <p:sldId id="879" r:id="rId31"/>
    <p:sldId id="974" r:id="rId32"/>
    <p:sldId id="1118" r:id="rId33"/>
    <p:sldId id="1026" r:id="rId34"/>
    <p:sldId id="1027" r:id="rId35"/>
    <p:sldId id="1119" r:id="rId36"/>
    <p:sldId id="1033" r:id="rId37"/>
    <p:sldId id="1034" r:id="rId38"/>
    <p:sldId id="1035" r:id="rId39"/>
    <p:sldId id="1120" r:id="rId40"/>
    <p:sldId id="1036" r:id="rId41"/>
    <p:sldId id="1037" r:id="rId42"/>
    <p:sldId id="1121" r:id="rId43"/>
    <p:sldId id="1038" r:id="rId4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FFFF00"/>
    <a:srgbClr val="DDDDDD"/>
    <a:srgbClr val="FFCCFF"/>
    <a:srgbClr val="FF99CC"/>
    <a:srgbClr val="CCFFFF"/>
    <a:srgbClr val="FF0000"/>
    <a:srgbClr val="0099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4"/>
    <p:restoredTop sz="94578"/>
  </p:normalViewPr>
  <p:slideViewPr>
    <p:cSldViewPr snapToGrid="0">
      <p:cViewPr varScale="1">
        <p:scale>
          <a:sx n="108" d="100"/>
          <a:sy n="108" d="100"/>
        </p:scale>
        <p:origin x="10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7" d="100"/>
        <a:sy n="97" d="100"/>
      </p:scale>
      <p:origin x="0" y="1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B772FFF-56AC-6848-BA9A-1781F1C59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73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F9521AF4-B8E3-2845-8E78-2606D55F2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9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063561C-AB04-144F-B059-39AAB3E9A95A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10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F9DCF5C-68CF-8746-BA60-C6E7EC1FF0B5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9378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79287CAB-4E0A-8549-ACB7-BBAA8850C1D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638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0D240116-4703-DF44-A6CC-A7E8367A56BA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96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1C63FAFE-E851-A845-A9D5-99826A318866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637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A1B2E1E6-222D-E34C-B983-BC47FFBAF65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6194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C988115B-F051-1340-9EFC-253326CDC9A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9599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B3EB08F9-D524-4046-B8BC-57B8FCB96179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9185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A0BB242-16AC-6340-B5CE-BD8E493F75B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552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7C225AEE-7733-934D-82DA-394A882AE1C2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854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4AB1FAB6-2AB7-6C4D-9D94-6BD0F8C702C2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626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2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567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765E99BF-B4AF-C947-BDA1-497B77681F88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360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AC6D441B-5385-4E4D-82D1-43182377FA93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676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B3ECE6B4-E544-CD49-AF31-BE309FF02DA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2052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FA07AA37-9FF9-B347-A565-0BEAB4982CD8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1005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174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DD26CBE5-9E2F-854F-9002-F574B30126AF}" type="slidenum">
              <a:rPr lang="en-US" altLang="en-US">
                <a:latin typeface="Times New Roman" charset="0"/>
              </a:rPr>
              <a:pPr/>
              <a:t>28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224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63A497B2-0396-804C-894A-2E76B4171F56}" type="slidenum">
              <a:rPr lang="en-US" altLang="en-US" sz="1200">
                <a:solidFill>
                  <a:srgbClr val="000000"/>
                </a:solidFill>
              </a:rPr>
              <a:pPr/>
              <a:t>29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989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30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80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80142A7-299B-C142-808A-8AAE89233B8A}" type="slidenum">
              <a:rPr lang="en-US" altLang="en-US" sz="1200">
                <a:solidFill>
                  <a:srgbClr val="000000"/>
                </a:solidFill>
              </a:rPr>
              <a:pPr/>
              <a:t>31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4344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3B0B8AFF-EE04-864A-84AF-A0B5BC4F20EA}" type="slidenum">
              <a:rPr lang="en-US" altLang="en-US" sz="1200">
                <a:solidFill>
                  <a:srgbClr val="000000"/>
                </a:solidFill>
              </a:rPr>
              <a:pPr/>
              <a:t>32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8479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33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556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5562EA9-BD83-7942-A15A-902DAF8E2D53}" type="slidenum">
              <a:rPr lang="en-US" altLang="en-US" sz="1300">
                <a:solidFill>
                  <a:srgbClr val="000000"/>
                </a:solidFill>
              </a:rPr>
              <a:pPr/>
              <a:t>3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9519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D0FE474-C9BC-CF45-BA40-5B6246C313B5}" type="slidenum">
              <a:rPr lang="en-US" altLang="en-US" sz="1200">
                <a:solidFill>
                  <a:srgbClr val="000000"/>
                </a:solidFill>
              </a:rPr>
              <a:pPr/>
              <a:t>34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926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75460326-213B-334B-A484-C44184B15BF5}" type="slidenum">
              <a:rPr lang="en-US" altLang="en-US" sz="1200">
                <a:solidFill>
                  <a:srgbClr val="000000"/>
                </a:solidFill>
              </a:rPr>
              <a:pPr/>
              <a:t>35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0463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F3009CEC-3761-1742-8FE8-DC2ADA89AE51}" type="slidenum">
              <a:rPr lang="en-US" altLang="en-US" sz="1200">
                <a:solidFill>
                  <a:srgbClr val="000000"/>
                </a:solidFill>
              </a:rPr>
              <a:pPr/>
              <a:t>36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1627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defTabSz="922338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defTabSz="922338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defTabSz="922338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defTabSz="922338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ED27A905-C0BE-9F4E-8CFC-5BDA209900DC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64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54A2A418-3012-C04E-82FD-5F56E497AA1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78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E0DA363A-2457-7242-B477-BD7840F03021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0481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342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A8D0AF7E-D619-5C4C-9EA6-42D4F98E3898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7525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22C3BDAE-8FD7-8849-996D-FF69ED2E06B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827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171469F-07B2-A04F-B3D0-E88CF9ABC98C}" type="slidenum">
              <a:rPr lang="en-US" altLang="en-US" sz="1200">
                <a:solidFill>
                  <a:srgbClr val="000000"/>
                </a:solidFill>
                <a:latin typeface="Comic Sans MS" charset="0"/>
              </a:rPr>
              <a:pPr/>
              <a:t>7</a:t>
            </a:fld>
            <a:endParaRPr lang="en-US" altLang="en-US" sz="12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68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8A0BB242-16AC-6340-B5CE-BD8E493F75BD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79287CAB-4E0A-8549-ACB7-BBAA8850C1D0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96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18FD1385-2241-7245-8CD6-71BCF750EC54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10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4155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fld id="{BC5EB714-19EE-034C-BF5B-49CE131CBE7B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6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25477-570A-574E-BFD8-3C04BAEC8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A88E1-3493-094B-BBE0-33571CF5A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2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19300" cy="6153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905500" cy="6153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96EF2-2073-9B4C-969F-2FC55B7D8C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95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FA1101-3B89-2B43-90D7-C4A0513ED8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2D49E-1E31-4048-B438-B7275D106F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41EAE-8B6A-9E47-9641-B6869C65A7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D5DA67-4185-AE44-8FA3-7DC5655137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328E6-E6C9-AF47-9D23-D68D93803F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3057FF-E529-CB42-B598-BCFAE87965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8C2F51-A38B-A44D-9E69-2739398A7D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8A95C4-6146-F24C-BB5F-C2903501EB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64D8F-4295-8242-A77D-B1CA32EE6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73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DC1CAE-4BE1-B14A-9718-F9C1FFB4C4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9C169F-09AF-6A42-B6A9-DB9C75DA7B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1F9FA-EF77-A64B-BBF3-AB6C602511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816B2B-A47D-7E43-9152-D4C6359367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D6E9B5-75BA-F643-8087-B80850A749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F15B3B-72FE-6E41-829F-D7E51B33EE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600200"/>
            <a:ext cx="3949700" cy="485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FD0A73-CC05-3A4B-B1C7-F4BF031AE5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83DC90-E395-EE4A-8CAF-AFF693CDD8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EFF760-E310-9041-931D-4CD8737A3B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383769-3DDF-8A4B-9815-D4C8A8F091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A5C9-A8EF-A349-ADE4-D1809ABD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16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5B3318-F427-6941-81D3-F356C6A905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F30BD-57DD-5C4F-9C16-CC691D945D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0DBE4-9709-F846-B690-BA52D277AF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228600"/>
            <a:ext cx="2012950" cy="6227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886450" cy="6227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89A72E-6791-C54D-9E41-0B82CF96F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9624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691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B7C4A-3D24-BF4E-AD68-38F8399126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56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8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9189E-5B48-B544-9DD9-12B6B151D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47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0ADCF-D9B3-9242-B607-A3B2552A0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13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3A836-715B-104F-9C69-7C89C2B7A4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05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77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48425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692074A-70EF-DC48-9B97-1DF5E3264B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244600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517" r:id="rId4"/>
    <p:sldLayoutId id="2147486456" r:id="rId5"/>
    <p:sldLayoutId id="2147486518" r:id="rId6"/>
    <p:sldLayoutId id="2147486457" r:id="rId7"/>
    <p:sldLayoutId id="2147486458" r:id="rId8"/>
    <p:sldLayoutId id="2147486459" r:id="rId9"/>
    <p:sldLayoutId id="2147486460" r:id="rId10"/>
    <p:sldLayoutId id="214748646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DB0C4F42-14FE-D843-B94B-A03DFB48A9A6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0181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8024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8051800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565900"/>
            <a:ext cx="4254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C5C6835E-5467-FB49-8705-FDAA16C2FFE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37893" name="Rectangle 7"/>
          <p:cNvSpPr>
            <a:spLocks noChangeArrowheads="1"/>
          </p:cNvSpPr>
          <p:nvPr userDrawn="1"/>
        </p:nvSpPr>
        <p:spPr bwMode="auto">
          <a:xfrm>
            <a:off x="0" y="1160463"/>
            <a:ext cx="9144000" cy="762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7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60" r:id="rId1"/>
    <p:sldLayoutId id="2147486761" r:id="rId2"/>
    <p:sldLayoutId id="2147486762" r:id="rId3"/>
    <p:sldLayoutId id="2147486763" r:id="rId4"/>
    <p:sldLayoutId id="2147486764" r:id="rId5"/>
    <p:sldLayoutId id="2147486765" r:id="rId6"/>
    <p:sldLayoutId id="2147486766" r:id="rId7"/>
    <p:sldLayoutId id="2147486767" r:id="rId8"/>
    <p:sldLayoutId id="2147486768" r:id="rId9"/>
    <p:sldLayoutId id="2147486769" r:id="rId10"/>
    <p:sldLayoutId id="21474867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charset="0"/>
        <a:buChar char="r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charset="0"/>
        <a:buChar char="m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4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4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3.bin"/><Relationship Id="rId11" Type="http://schemas.openxmlformats.org/officeDocument/2006/relationships/oleObject" Target="../embeddings/oleObject28.bin"/><Relationship Id="rId5" Type="http://schemas.openxmlformats.org/officeDocument/2006/relationships/image" Target="../media/image4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w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5.bin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4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416050"/>
            <a:ext cx="7772400" cy="2054225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charset="-128"/>
              </a:rPr>
              <a:t>Network Forwarding 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and Link Access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C34F28-FC0A-5C4A-89ED-8420B868F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3468839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kern="0" dirty="0">
                <a:ea typeface="ＭＳ Ｐゴシック" charset="-128"/>
              </a:rPr>
              <a:t>Qiao</a:t>
            </a:r>
            <a:r>
              <a:rPr lang="zh-CN" altLang="en-US" sz="2400" kern="0" dirty="0">
                <a:ea typeface="ＭＳ Ｐゴシック" charset="-128"/>
              </a:rPr>
              <a:t> </a:t>
            </a:r>
            <a:r>
              <a:rPr lang="en-US" altLang="zh-CN" sz="2400" kern="0" dirty="0">
                <a:ea typeface="ＭＳ Ｐゴシック" charset="-128"/>
              </a:rPr>
              <a:t>Xiang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x-none" sz="2400" kern="0" dirty="0">
                <a:ea typeface="ＭＳ Ｐゴシック" charset="-128"/>
              </a:rPr>
              <a:t>https://</a:t>
            </a:r>
            <a:r>
              <a:rPr lang="en-US" altLang="x-none" sz="2400" kern="0" dirty="0" err="1">
                <a:ea typeface="ＭＳ Ｐゴシック" charset="-128"/>
              </a:rPr>
              <a:t>qiaoxiang.me</a:t>
            </a:r>
            <a:r>
              <a:rPr lang="en-US" altLang="x-none" sz="2400" kern="0" dirty="0">
                <a:ea typeface="ＭＳ Ｐゴシック" charset="-128"/>
              </a:rPr>
              <a:t>/courses/cnns-xmuf21/</a:t>
            </a:r>
            <a:r>
              <a:rPr lang="en-US" altLang="x-none" sz="2400" kern="0" dirty="0" err="1">
                <a:ea typeface="ＭＳ Ｐゴシック" charset="-128"/>
              </a:rPr>
              <a:t>index.shtml</a:t>
            </a:r>
            <a:endParaRPr lang="en-US" altLang="x-none" sz="2400" kern="0" dirty="0">
              <a:ea typeface="ＭＳ Ｐゴシック" charset="-128"/>
            </a:endParaRPr>
          </a:p>
          <a:p>
            <a:endParaRPr lang="en-US" altLang="x-none" sz="2400" kern="0" dirty="0">
              <a:ea typeface="ＭＳ Ｐゴシック" charset="-128"/>
            </a:endParaRPr>
          </a:p>
          <a:p>
            <a:r>
              <a:rPr lang="en-US" altLang="zh-CN" sz="2400" kern="0" dirty="0">
                <a:ea typeface="ＭＳ Ｐゴシック" charset="-128"/>
              </a:rPr>
              <a:t>12</a:t>
            </a:r>
            <a:r>
              <a:rPr lang="en-US" altLang="x-none" sz="2400" kern="0" dirty="0">
                <a:ea typeface="ＭＳ Ｐゴシック" charset="-128"/>
              </a:rPr>
              <a:t>/</a:t>
            </a:r>
            <a:r>
              <a:rPr lang="en-US" altLang="zh-CN" sz="2400" kern="0" dirty="0">
                <a:ea typeface="宋体" charset="-122"/>
              </a:rPr>
              <a:t>14</a:t>
            </a:r>
            <a:r>
              <a:rPr lang="en-US" altLang="x-none" sz="2400" kern="0" dirty="0">
                <a:ea typeface="ＭＳ Ｐゴシック" charset="-128"/>
              </a:rPr>
              <a:t>/20</a:t>
            </a:r>
            <a:r>
              <a:rPr lang="en-US" altLang="zh-CN" sz="2400" kern="0" dirty="0">
                <a:ea typeface="ＭＳ Ｐゴシック" charset="-128"/>
              </a:rPr>
              <a:t>21</a:t>
            </a:r>
            <a:endParaRPr lang="en-US" altLang="x-none" sz="2400" kern="0" dirty="0"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E61B1-2134-7642-B1C0-3A69EE6C9FCF}"/>
              </a:ext>
            </a:extLst>
          </p:cNvPr>
          <p:cNvSpPr txBox="1"/>
          <p:nvPr/>
        </p:nvSpPr>
        <p:spPr>
          <a:xfrm>
            <a:off x="465683" y="6407150"/>
            <a:ext cx="822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Th</a:t>
            </a:r>
            <a:r>
              <a:rPr lang="en-US" altLang="zh-CN" sz="1200" dirty="0">
                <a:latin typeface="+mn-lt"/>
              </a:rPr>
              <a:t>is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deck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of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slides</a:t>
            </a:r>
            <a:r>
              <a:rPr lang="en-US" sz="1200" dirty="0">
                <a:latin typeface="+mn-lt"/>
              </a:rPr>
              <a:t> are heavily based on CPSC 433/533 at Yale University, by courtesy of Dr. Y. Richard Yang.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8BB69E-8B33-E448-9B8D-CD21E9B7B7F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8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53425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Host Routing Table Example: Zoo</a:t>
            </a:r>
          </a:p>
        </p:txBody>
      </p:sp>
      <p:sp>
        <p:nvSpPr>
          <p:cNvPr id="148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5150" y="1328738"/>
            <a:ext cx="8107363" cy="11684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Zoo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dirty="0" err="1">
                <a:ea typeface="ＭＳ Ｐゴシック" charset="-128"/>
              </a:rPr>
              <a:t>ifconfig</a:t>
            </a:r>
            <a:r>
              <a:rPr lang="en-US" altLang="en-US" dirty="0">
                <a:ea typeface="ＭＳ Ｐゴシック" charset="-128"/>
              </a:rPr>
              <a:t> –a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netstat –</a:t>
            </a:r>
            <a:r>
              <a:rPr lang="en-US" altLang="en-US" dirty="0" err="1">
                <a:ea typeface="ＭＳ Ｐゴシック" charset="-128"/>
              </a:rPr>
              <a:t>rn</a:t>
            </a:r>
            <a:r>
              <a:rPr lang="en-US" altLang="en-US" dirty="0">
                <a:ea typeface="ＭＳ Ｐゴシック" charset="-128"/>
              </a:rPr>
              <a:t> (man netstat to see description)</a:t>
            </a:r>
            <a:endParaRPr lang="en-US" altLang="en-US" sz="1600" dirty="0">
              <a:ea typeface="ＭＳ Ｐゴシック" charset="-128"/>
            </a:endParaRPr>
          </a:p>
        </p:txBody>
      </p:sp>
      <p:sp>
        <p:nvSpPr>
          <p:cNvPr id="148484" name="Rectangle 1"/>
          <p:cNvSpPr>
            <a:spLocks noChangeArrowheads="1"/>
          </p:cNvSpPr>
          <p:nvPr/>
        </p:nvSpPr>
        <p:spPr bwMode="auto">
          <a:xfrm>
            <a:off x="565150" y="2497138"/>
            <a:ext cx="83216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Menlo-Regular" charset="0"/>
              </a:rPr>
              <a:t>[yry3@cicada ~]$ netstat -rn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Menlo-Regular" charset="0"/>
              </a:rPr>
              <a:t>Kernel IP routing table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Menlo-Regular" charset="0"/>
              </a:rPr>
              <a:t>Destination     Gateway         Genmask         Flags   MSS Window  irtt Iface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0.0.0.0         128.36.232.1    0.0.0.0         UG        0 0          0 enp0s25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128.36.232.0    0.0.0.0         255.255.255.0   U         0 0          0 enp0s25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130.132.1.57    128.36.232.1    255.255.255.255 UGH       0 0          0 enp0s25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192.168.122.0   0.0.0.0         255.255.255.0   U         0 0          0 virbr0</a:t>
            </a:r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894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67415C-D8F6-E64C-8D8F-87CDA9BE164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05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53425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Host Routing Table Example: my Mac</a:t>
            </a:r>
          </a:p>
        </p:txBody>
      </p:sp>
      <p:sp>
        <p:nvSpPr>
          <p:cNvPr id="150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5150" y="1328738"/>
            <a:ext cx="8107363" cy="11684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Mac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dirty="0" err="1">
                <a:ea typeface="ＭＳ Ｐゴシック" charset="-128"/>
              </a:rPr>
              <a:t>ifconfig</a:t>
            </a:r>
            <a:r>
              <a:rPr lang="en-US" altLang="en-US" dirty="0">
                <a:ea typeface="ＭＳ Ｐゴシック" charset="-128"/>
              </a:rPr>
              <a:t> –a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netstat –</a:t>
            </a:r>
            <a:r>
              <a:rPr lang="en-US" altLang="en-US" dirty="0" err="1">
                <a:ea typeface="ＭＳ Ｐゴシック" charset="-128"/>
              </a:rPr>
              <a:t>rn</a:t>
            </a:r>
            <a:r>
              <a:rPr lang="en-US" altLang="en-US" dirty="0">
                <a:ea typeface="ＭＳ Ｐゴシック" charset="-128"/>
              </a:rPr>
              <a:t> (man netstat to see description)</a:t>
            </a:r>
            <a:endParaRPr lang="en-US" altLang="en-US" sz="1600" dirty="0">
              <a:ea typeface="ＭＳ Ｐゴシック" charset="-128"/>
            </a:endParaRPr>
          </a:p>
        </p:txBody>
      </p:sp>
      <p:sp>
        <p:nvSpPr>
          <p:cNvPr id="150532" name="Rectangle 2"/>
          <p:cNvSpPr>
            <a:spLocks noChangeArrowheads="1"/>
          </p:cNvSpPr>
          <p:nvPr/>
        </p:nvSpPr>
        <p:spPr bwMode="auto">
          <a:xfrm>
            <a:off x="358775" y="2605088"/>
            <a:ext cx="8520113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Menlo-Regular" charset="0"/>
              </a:rPr>
              <a:t>Routing tables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Menlo-Regular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Menlo-Regular" charset="0"/>
              </a:rPr>
              <a:t>Internet: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Menlo-Regular" charset="0"/>
              </a:rPr>
              <a:t>Destination        Gateway            Flags        Refs      Use   Netif Expire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default            172.27.16.1        UGSc         1470        0     en0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127                127.0.0.1          UCS             1        0     lo0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127.0.0.1          127.0.0.1          UH              4     3788     lo0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            link#4             UCS           106        0     en0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169.254.1.229      link#4             UHLSW           1        0     en0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169.254.5.209      f0:99:bf:1e:6f:de  UHLSW           1        0     en0    989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169.254.8.254      link#4             UHLSW           1        0     en0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169.254.11.96      0:cd:fe:75:59:75   UHLSW           1        0     en0   1009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169.254.13.89      64:9a:be:af:34:53  UHLSW           1        0     en0   1145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169.254.16.49      link#4             UHLSW           1        0     en0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169.254.19.58      link#4             UHLSW           1        0     en0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169.254.19.82      link#4             UHLSW           1        0     en0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169.254.21.198     link#4             UHLSW           1        0     en0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169.254.22.67      0:23:12:12:bc:39   UHLSW           1        0     en0     31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169.254.23.4       link#4             UHLSW           1        0     en0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Menlo-Regula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2574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55F6CA-9B5E-C643-BB5E-0E7FFBD10F1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341313" y="339725"/>
            <a:ext cx="835342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u="sng">
                <a:solidFill>
                  <a:srgbClr val="3333CC"/>
                </a:solidFill>
                <a:ea typeface="宋体" charset="-122"/>
              </a:rPr>
              <a:t>CIDR Forwarding Look Up: Software</a:t>
            </a:r>
            <a:endParaRPr lang="en-US" altLang="en-US" sz="3600" u="sng">
              <a:solidFill>
                <a:srgbClr val="3333CC"/>
              </a:solidFill>
              <a:ea typeface="宋体" charset="-122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2919413" y="142875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405313" y="200025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2919413" y="142875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2" name="Rectangle 6"/>
          <p:cNvSpPr>
            <a:spLocks noChangeArrowheads="1"/>
          </p:cNvSpPr>
          <p:nvPr/>
        </p:nvSpPr>
        <p:spPr bwMode="auto">
          <a:xfrm>
            <a:off x="1547813" y="200025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3" name="Rectangle 7"/>
          <p:cNvSpPr>
            <a:spLocks noChangeArrowheads="1"/>
          </p:cNvSpPr>
          <p:nvPr/>
        </p:nvSpPr>
        <p:spPr bwMode="auto">
          <a:xfrm>
            <a:off x="1547813" y="26400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4" name="Rectangle 8"/>
          <p:cNvSpPr>
            <a:spLocks noChangeArrowheads="1"/>
          </p:cNvSpPr>
          <p:nvPr/>
        </p:nvSpPr>
        <p:spPr bwMode="auto">
          <a:xfrm>
            <a:off x="1090613" y="35544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1547813" y="26400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2005013" y="35544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7" name="Rectangle 11"/>
          <p:cNvSpPr>
            <a:spLocks noChangeArrowheads="1"/>
          </p:cNvSpPr>
          <p:nvPr/>
        </p:nvSpPr>
        <p:spPr bwMode="auto">
          <a:xfrm>
            <a:off x="4405313" y="26400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3948113" y="35544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89" name="Rectangle 13"/>
          <p:cNvSpPr>
            <a:spLocks noChangeArrowheads="1"/>
          </p:cNvSpPr>
          <p:nvPr/>
        </p:nvSpPr>
        <p:spPr bwMode="auto">
          <a:xfrm>
            <a:off x="4405313" y="26400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0" name="Rectangle 14"/>
          <p:cNvSpPr>
            <a:spLocks noChangeArrowheads="1"/>
          </p:cNvSpPr>
          <p:nvPr/>
        </p:nvSpPr>
        <p:spPr bwMode="auto">
          <a:xfrm>
            <a:off x="4862513" y="35544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1" name="Rectangle 15"/>
          <p:cNvSpPr>
            <a:spLocks noChangeArrowheads="1"/>
          </p:cNvSpPr>
          <p:nvPr/>
        </p:nvSpPr>
        <p:spPr bwMode="auto">
          <a:xfrm>
            <a:off x="1090613" y="35544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1319213" y="34877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3" name="Rectangle 17"/>
          <p:cNvSpPr>
            <a:spLocks noChangeArrowheads="1"/>
          </p:cNvSpPr>
          <p:nvPr/>
        </p:nvSpPr>
        <p:spPr bwMode="auto">
          <a:xfrm>
            <a:off x="4862513" y="291465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4" name="Rectangle 18"/>
          <p:cNvSpPr>
            <a:spLocks noChangeArrowheads="1"/>
          </p:cNvSpPr>
          <p:nvPr/>
        </p:nvSpPr>
        <p:spPr bwMode="auto">
          <a:xfrm>
            <a:off x="5662613" y="337343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5" name="Rectangle 19"/>
          <p:cNvSpPr>
            <a:spLocks noChangeArrowheads="1"/>
          </p:cNvSpPr>
          <p:nvPr/>
        </p:nvSpPr>
        <p:spPr bwMode="auto">
          <a:xfrm>
            <a:off x="4862513" y="3554413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6" name="Rectangle 20"/>
          <p:cNvSpPr>
            <a:spLocks noChangeArrowheads="1"/>
          </p:cNvSpPr>
          <p:nvPr/>
        </p:nvSpPr>
        <p:spPr bwMode="auto">
          <a:xfrm>
            <a:off x="4633913" y="34877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633413" y="34877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519113" y="42878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599" name="Rectangle 23"/>
          <p:cNvSpPr>
            <a:spLocks noChangeArrowheads="1"/>
          </p:cNvSpPr>
          <p:nvPr/>
        </p:nvSpPr>
        <p:spPr bwMode="auto">
          <a:xfrm>
            <a:off x="519113" y="42878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0" name="Rectangle 24"/>
          <p:cNvSpPr>
            <a:spLocks noChangeArrowheads="1"/>
          </p:cNvSpPr>
          <p:nvPr/>
        </p:nvSpPr>
        <p:spPr bwMode="auto">
          <a:xfrm>
            <a:off x="290513" y="47450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1" name="Rectangle 25"/>
          <p:cNvSpPr>
            <a:spLocks noChangeArrowheads="1"/>
          </p:cNvSpPr>
          <p:nvPr/>
        </p:nvSpPr>
        <p:spPr bwMode="auto">
          <a:xfrm>
            <a:off x="519113" y="42878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2" name="Rectangle 26"/>
          <p:cNvSpPr>
            <a:spLocks noChangeArrowheads="1"/>
          </p:cNvSpPr>
          <p:nvPr/>
        </p:nvSpPr>
        <p:spPr bwMode="auto">
          <a:xfrm>
            <a:off x="633413" y="47450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3" name="Rectangle 27"/>
          <p:cNvSpPr>
            <a:spLocks noChangeArrowheads="1"/>
          </p:cNvSpPr>
          <p:nvPr/>
        </p:nvSpPr>
        <p:spPr bwMode="auto">
          <a:xfrm>
            <a:off x="633413" y="34877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4" name="Rectangle 28"/>
          <p:cNvSpPr>
            <a:spLocks noChangeArrowheads="1"/>
          </p:cNvSpPr>
          <p:nvPr/>
        </p:nvSpPr>
        <p:spPr bwMode="auto">
          <a:xfrm>
            <a:off x="1090613" y="44021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5" name="Rectangle 29"/>
          <p:cNvSpPr>
            <a:spLocks noChangeArrowheads="1"/>
          </p:cNvSpPr>
          <p:nvPr/>
        </p:nvSpPr>
        <p:spPr bwMode="auto">
          <a:xfrm>
            <a:off x="1662113" y="34877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6" name="Rectangle 30"/>
          <p:cNvSpPr>
            <a:spLocks noChangeArrowheads="1"/>
          </p:cNvSpPr>
          <p:nvPr/>
        </p:nvSpPr>
        <p:spPr bwMode="auto">
          <a:xfrm>
            <a:off x="1319213" y="44021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7" name="Rectangle 31"/>
          <p:cNvSpPr>
            <a:spLocks noChangeArrowheads="1"/>
          </p:cNvSpPr>
          <p:nvPr/>
        </p:nvSpPr>
        <p:spPr bwMode="auto">
          <a:xfrm>
            <a:off x="1662113" y="34877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8" name="Rectangle 32"/>
          <p:cNvSpPr>
            <a:spLocks noChangeArrowheads="1"/>
          </p:cNvSpPr>
          <p:nvPr/>
        </p:nvSpPr>
        <p:spPr bwMode="auto">
          <a:xfrm>
            <a:off x="1776413" y="44021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09" name="Rectangle 33"/>
          <p:cNvSpPr>
            <a:spLocks noChangeArrowheads="1"/>
          </p:cNvSpPr>
          <p:nvPr/>
        </p:nvSpPr>
        <p:spPr bwMode="auto">
          <a:xfrm>
            <a:off x="4405313" y="34877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10" name="Rectangle 34"/>
          <p:cNvSpPr>
            <a:spLocks noChangeArrowheads="1"/>
          </p:cNvSpPr>
          <p:nvPr/>
        </p:nvSpPr>
        <p:spPr bwMode="auto">
          <a:xfrm>
            <a:off x="4379913" y="43259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11" name="Rectangle 35"/>
          <p:cNvSpPr>
            <a:spLocks noChangeArrowheads="1"/>
          </p:cNvSpPr>
          <p:nvPr/>
        </p:nvSpPr>
        <p:spPr bwMode="auto">
          <a:xfrm>
            <a:off x="4633913" y="34877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12" name="Rectangle 36"/>
          <p:cNvSpPr>
            <a:spLocks noChangeArrowheads="1"/>
          </p:cNvSpPr>
          <p:nvPr/>
        </p:nvSpPr>
        <p:spPr bwMode="auto">
          <a:xfrm>
            <a:off x="4633913" y="42878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13" name="Rectangle 37"/>
          <p:cNvSpPr>
            <a:spLocks noChangeArrowheads="1"/>
          </p:cNvSpPr>
          <p:nvPr/>
        </p:nvSpPr>
        <p:spPr bwMode="auto">
          <a:xfrm>
            <a:off x="5662613" y="33734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14" name="Rectangle 38"/>
          <p:cNvSpPr>
            <a:spLocks noChangeArrowheads="1"/>
          </p:cNvSpPr>
          <p:nvPr/>
        </p:nvSpPr>
        <p:spPr bwMode="auto">
          <a:xfrm>
            <a:off x="5319713" y="41735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15" name="Rectangle 39"/>
          <p:cNvSpPr>
            <a:spLocks noChangeArrowheads="1"/>
          </p:cNvSpPr>
          <p:nvPr/>
        </p:nvSpPr>
        <p:spPr bwMode="auto">
          <a:xfrm>
            <a:off x="5662613" y="33734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16" name="Rectangle 40"/>
          <p:cNvSpPr>
            <a:spLocks noChangeArrowheads="1"/>
          </p:cNvSpPr>
          <p:nvPr/>
        </p:nvSpPr>
        <p:spPr bwMode="auto">
          <a:xfrm>
            <a:off x="5776913" y="4173538"/>
            <a:ext cx="12700" cy="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2617" name="Rectangle 41"/>
          <p:cNvSpPr>
            <a:spLocks noChangeArrowheads="1"/>
          </p:cNvSpPr>
          <p:nvPr/>
        </p:nvSpPr>
        <p:spPr bwMode="auto">
          <a:xfrm>
            <a:off x="901700" y="1635125"/>
            <a:ext cx="32972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99"/>
                </a:solidFill>
              </a:rPr>
              <a:t> #    prefix     interface </a:t>
            </a:r>
            <a:endParaRPr lang="en-US" altLang="en-US" sz="1600" b="1" i="1">
              <a:solidFill>
                <a:srgbClr val="000099"/>
              </a:solidFill>
            </a:endParaRPr>
          </a:p>
        </p:txBody>
      </p:sp>
      <p:sp>
        <p:nvSpPr>
          <p:cNvPr id="152618" name="Rectangle 42"/>
          <p:cNvSpPr>
            <a:spLocks noChangeArrowheads="1"/>
          </p:cNvSpPr>
          <p:nvPr/>
        </p:nvSpPr>
        <p:spPr bwMode="auto">
          <a:xfrm>
            <a:off x="1017588" y="2076450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a)  00001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19" name="Rectangle 43"/>
          <p:cNvSpPr>
            <a:spLocks noChangeArrowheads="1"/>
          </p:cNvSpPr>
          <p:nvPr/>
        </p:nvSpPr>
        <p:spPr bwMode="auto">
          <a:xfrm>
            <a:off x="1017588" y="2422525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b)  00010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20" name="Rectangle 44"/>
          <p:cNvSpPr>
            <a:spLocks noChangeArrowheads="1"/>
          </p:cNvSpPr>
          <p:nvPr/>
        </p:nvSpPr>
        <p:spPr bwMode="auto">
          <a:xfrm>
            <a:off x="1017588" y="2770188"/>
            <a:ext cx="137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c)  00011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21" name="Rectangle 45"/>
          <p:cNvSpPr>
            <a:spLocks noChangeArrowheads="1"/>
          </p:cNvSpPr>
          <p:nvPr/>
        </p:nvSpPr>
        <p:spPr bwMode="auto">
          <a:xfrm>
            <a:off x="987425" y="3117850"/>
            <a:ext cx="1066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d)  001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22" name="Rectangle 46"/>
          <p:cNvSpPr>
            <a:spLocks noChangeArrowheads="1"/>
          </p:cNvSpPr>
          <p:nvPr/>
        </p:nvSpPr>
        <p:spPr bwMode="auto">
          <a:xfrm>
            <a:off x="1003300" y="3465513"/>
            <a:ext cx="1219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e)  0101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23" name="Rectangle 47"/>
          <p:cNvSpPr>
            <a:spLocks noChangeArrowheads="1"/>
          </p:cNvSpPr>
          <p:nvPr/>
        </p:nvSpPr>
        <p:spPr bwMode="auto">
          <a:xfrm>
            <a:off x="987425" y="3811588"/>
            <a:ext cx="1066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f)  011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24" name="Rectangle 48"/>
          <p:cNvSpPr>
            <a:spLocks noChangeArrowheads="1"/>
          </p:cNvSpPr>
          <p:nvPr/>
        </p:nvSpPr>
        <p:spPr bwMode="auto">
          <a:xfrm>
            <a:off x="987425" y="4159250"/>
            <a:ext cx="1066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g)  10 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25" name="Rectangle 49"/>
          <p:cNvSpPr>
            <a:spLocks noChangeArrowheads="1"/>
          </p:cNvSpPr>
          <p:nvPr/>
        </p:nvSpPr>
        <p:spPr bwMode="auto">
          <a:xfrm>
            <a:off x="1003300" y="4506913"/>
            <a:ext cx="1219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h)  100 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26" name="Rectangle 50"/>
          <p:cNvSpPr>
            <a:spLocks noChangeArrowheads="1"/>
          </p:cNvSpPr>
          <p:nvPr/>
        </p:nvSpPr>
        <p:spPr bwMode="auto">
          <a:xfrm>
            <a:off x="1003300" y="5159375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j)  1011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27" name="Freeform 57"/>
          <p:cNvSpPr>
            <a:spLocks/>
          </p:cNvSpPr>
          <p:nvPr/>
        </p:nvSpPr>
        <p:spPr bwMode="auto">
          <a:xfrm>
            <a:off x="8186738" y="3532188"/>
            <a:ext cx="374650" cy="528637"/>
          </a:xfrm>
          <a:custGeom>
            <a:avLst/>
            <a:gdLst>
              <a:gd name="T0" fmla="*/ 2147483646 w 152"/>
              <a:gd name="T1" fmla="*/ 0 h 361"/>
              <a:gd name="T2" fmla="*/ 2147483646 w 152"/>
              <a:gd name="T3" fmla="*/ 0 h 361"/>
              <a:gd name="T4" fmla="*/ 0 w 152"/>
              <a:gd name="T5" fmla="*/ 2147483646 h 361"/>
              <a:gd name="T6" fmla="*/ 2147483646 w 152"/>
              <a:gd name="T7" fmla="*/ 2147483646 h 361"/>
              <a:gd name="T8" fmla="*/ 2147483646 w 152"/>
              <a:gd name="T9" fmla="*/ 0 h 3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2"/>
              <a:gd name="T16" fmla="*/ 0 h 361"/>
              <a:gd name="T17" fmla="*/ 152 w 152"/>
              <a:gd name="T18" fmla="*/ 361 h 3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2" h="361">
                <a:moveTo>
                  <a:pt x="152" y="0"/>
                </a:moveTo>
                <a:lnTo>
                  <a:pt x="144" y="0"/>
                </a:lnTo>
                <a:lnTo>
                  <a:pt x="0" y="361"/>
                </a:lnTo>
                <a:lnTo>
                  <a:pt x="8" y="361"/>
                </a:lnTo>
                <a:lnTo>
                  <a:pt x="152" y="0"/>
                </a:ln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2628" name="Freeform 60"/>
          <p:cNvSpPr>
            <a:spLocks/>
          </p:cNvSpPr>
          <p:nvPr/>
        </p:nvSpPr>
        <p:spPr bwMode="auto">
          <a:xfrm>
            <a:off x="271463" y="4346575"/>
            <a:ext cx="12700" cy="12700"/>
          </a:xfrm>
          <a:custGeom>
            <a:avLst/>
            <a:gdLst>
              <a:gd name="T0" fmla="*/ 2147483646 w 8"/>
              <a:gd name="T1" fmla="*/ 0 h 8"/>
              <a:gd name="T2" fmla="*/ 2147483646 w 8"/>
              <a:gd name="T3" fmla="*/ 0 h 8"/>
              <a:gd name="T4" fmla="*/ 0 w 8"/>
              <a:gd name="T5" fmla="*/ 2147483646 h 8"/>
              <a:gd name="T6" fmla="*/ 0 w 8"/>
              <a:gd name="T7" fmla="*/ 2147483646 h 8"/>
              <a:gd name="T8" fmla="*/ 2147483646 w 8"/>
              <a:gd name="T9" fmla="*/ 0 h 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"/>
              <a:gd name="T16" fmla="*/ 0 h 8"/>
              <a:gd name="T17" fmla="*/ 8 w 8"/>
              <a:gd name="T18" fmla="*/ 8 h 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" h="8">
                <a:moveTo>
                  <a:pt x="8" y="0"/>
                </a:moveTo>
                <a:lnTo>
                  <a:pt x="8" y="0"/>
                </a:lnTo>
                <a:lnTo>
                  <a:pt x="0" y="8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2629" name="Rectangle 67"/>
          <p:cNvSpPr>
            <a:spLocks noChangeArrowheads="1"/>
          </p:cNvSpPr>
          <p:nvPr/>
        </p:nvSpPr>
        <p:spPr bwMode="auto">
          <a:xfrm>
            <a:off x="8045450" y="4948238"/>
            <a:ext cx="182563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ourier New" charset="0"/>
              </a:rPr>
              <a:t>k</a:t>
            </a:r>
            <a:endParaRPr lang="en-US" altLang="en-US" sz="1800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30" name="Rectangle 100"/>
          <p:cNvSpPr>
            <a:spLocks noChangeArrowheads="1"/>
          </p:cNvSpPr>
          <p:nvPr/>
        </p:nvSpPr>
        <p:spPr bwMode="auto">
          <a:xfrm>
            <a:off x="1011238" y="5527675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k)  1100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2631" name="Rectangle 105"/>
          <p:cNvSpPr>
            <a:spLocks noChangeArrowheads="1"/>
          </p:cNvSpPr>
          <p:nvPr/>
        </p:nvSpPr>
        <p:spPr bwMode="auto">
          <a:xfrm>
            <a:off x="1006475" y="481965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charset="0"/>
              </a:rPr>
              <a:t>i)  1010</a:t>
            </a:r>
            <a:endParaRPr lang="en-US" altLang="en-US" sz="1600" b="1" i="1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152632" name="Group 114"/>
          <p:cNvGrpSpPr>
            <a:grpSpLocks/>
          </p:cNvGrpSpPr>
          <p:nvPr/>
        </p:nvGrpSpPr>
        <p:grpSpPr bwMode="auto">
          <a:xfrm>
            <a:off x="4019550" y="1154113"/>
            <a:ext cx="4554538" cy="4881562"/>
            <a:chOff x="1460" y="879"/>
            <a:chExt cx="2869" cy="3075"/>
          </a:xfrm>
        </p:grpSpPr>
        <p:sp>
          <p:nvSpPr>
            <p:cNvPr id="152634" name="Freeform 51"/>
            <p:cNvSpPr>
              <a:spLocks/>
            </p:cNvSpPr>
            <p:nvPr/>
          </p:nvSpPr>
          <p:spPr bwMode="auto">
            <a:xfrm>
              <a:off x="3019" y="1404"/>
              <a:ext cx="936" cy="368"/>
            </a:xfrm>
            <a:custGeom>
              <a:avLst/>
              <a:gdLst>
                <a:gd name="T0" fmla="*/ 0 w 936"/>
                <a:gd name="T1" fmla="*/ 0 h 368"/>
                <a:gd name="T2" fmla="*/ 0 w 936"/>
                <a:gd name="T3" fmla="*/ 8 h 368"/>
                <a:gd name="T4" fmla="*/ 936 w 936"/>
                <a:gd name="T5" fmla="*/ 368 h 368"/>
                <a:gd name="T6" fmla="*/ 936 w 936"/>
                <a:gd name="T7" fmla="*/ 360 h 368"/>
                <a:gd name="T8" fmla="*/ 0 w 93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6"/>
                <a:gd name="T16" fmla="*/ 0 h 368"/>
                <a:gd name="T17" fmla="*/ 936 w 93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6" h="368">
                  <a:moveTo>
                    <a:pt x="0" y="0"/>
                  </a:moveTo>
                  <a:lnTo>
                    <a:pt x="0" y="8"/>
                  </a:lnTo>
                  <a:lnTo>
                    <a:pt x="936" y="368"/>
                  </a:lnTo>
                  <a:lnTo>
                    <a:pt x="936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35" name="Freeform 52"/>
            <p:cNvSpPr>
              <a:spLocks/>
            </p:cNvSpPr>
            <p:nvPr/>
          </p:nvSpPr>
          <p:spPr bwMode="auto">
            <a:xfrm>
              <a:off x="2155" y="1404"/>
              <a:ext cx="864" cy="368"/>
            </a:xfrm>
            <a:custGeom>
              <a:avLst/>
              <a:gdLst>
                <a:gd name="T0" fmla="*/ 864 w 864"/>
                <a:gd name="T1" fmla="*/ 8 h 368"/>
                <a:gd name="T2" fmla="*/ 864 w 864"/>
                <a:gd name="T3" fmla="*/ 0 h 368"/>
                <a:gd name="T4" fmla="*/ 0 w 864"/>
                <a:gd name="T5" fmla="*/ 360 h 368"/>
                <a:gd name="T6" fmla="*/ 0 w 864"/>
                <a:gd name="T7" fmla="*/ 368 h 368"/>
                <a:gd name="T8" fmla="*/ 864 w 864"/>
                <a:gd name="T9" fmla="*/ 8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368"/>
                <a:gd name="T17" fmla="*/ 864 w 864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368">
                  <a:moveTo>
                    <a:pt x="864" y="8"/>
                  </a:moveTo>
                  <a:lnTo>
                    <a:pt x="864" y="0"/>
                  </a:lnTo>
                  <a:lnTo>
                    <a:pt x="0" y="360"/>
                  </a:lnTo>
                  <a:lnTo>
                    <a:pt x="0" y="368"/>
                  </a:lnTo>
                  <a:lnTo>
                    <a:pt x="864" y="8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36" name="Freeform 53"/>
            <p:cNvSpPr>
              <a:spLocks/>
            </p:cNvSpPr>
            <p:nvPr/>
          </p:nvSpPr>
          <p:spPr bwMode="auto">
            <a:xfrm>
              <a:off x="3667" y="1764"/>
              <a:ext cx="296" cy="576"/>
            </a:xfrm>
            <a:custGeom>
              <a:avLst/>
              <a:gdLst>
                <a:gd name="T0" fmla="*/ 296 w 296"/>
                <a:gd name="T1" fmla="*/ 0 h 576"/>
                <a:gd name="T2" fmla="*/ 288 w 296"/>
                <a:gd name="T3" fmla="*/ 0 h 576"/>
                <a:gd name="T4" fmla="*/ 0 w 296"/>
                <a:gd name="T5" fmla="*/ 576 h 576"/>
                <a:gd name="T6" fmla="*/ 8 w 296"/>
                <a:gd name="T7" fmla="*/ 576 h 576"/>
                <a:gd name="T8" fmla="*/ 296 w 296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576"/>
                <a:gd name="T17" fmla="*/ 296 w 296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576">
                  <a:moveTo>
                    <a:pt x="296" y="0"/>
                  </a:moveTo>
                  <a:lnTo>
                    <a:pt x="288" y="0"/>
                  </a:lnTo>
                  <a:lnTo>
                    <a:pt x="0" y="576"/>
                  </a:lnTo>
                  <a:lnTo>
                    <a:pt x="8" y="57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37" name="Freeform 54"/>
            <p:cNvSpPr>
              <a:spLocks/>
            </p:cNvSpPr>
            <p:nvPr/>
          </p:nvSpPr>
          <p:spPr bwMode="auto">
            <a:xfrm>
              <a:off x="3955" y="1764"/>
              <a:ext cx="374" cy="599"/>
            </a:xfrm>
            <a:custGeom>
              <a:avLst/>
              <a:gdLst>
                <a:gd name="T0" fmla="*/ 416 w 296"/>
                <a:gd name="T1" fmla="*/ 0 h 576"/>
                <a:gd name="T2" fmla="*/ 0 w 296"/>
                <a:gd name="T3" fmla="*/ 0 h 576"/>
                <a:gd name="T4" fmla="*/ 15350 w 296"/>
                <a:gd name="T5" fmla="*/ 1120 h 576"/>
                <a:gd name="T6" fmla="*/ 15823 w 296"/>
                <a:gd name="T7" fmla="*/ 1120 h 576"/>
                <a:gd name="T8" fmla="*/ 416 w 296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576"/>
                <a:gd name="T17" fmla="*/ 296 w 296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576">
                  <a:moveTo>
                    <a:pt x="8" y="0"/>
                  </a:moveTo>
                  <a:lnTo>
                    <a:pt x="0" y="0"/>
                  </a:lnTo>
                  <a:lnTo>
                    <a:pt x="288" y="576"/>
                  </a:lnTo>
                  <a:lnTo>
                    <a:pt x="296" y="57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38" name="Freeform 55"/>
            <p:cNvSpPr>
              <a:spLocks/>
            </p:cNvSpPr>
            <p:nvPr/>
          </p:nvSpPr>
          <p:spPr bwMode="auto">
            <a:xfrm>
              <a:off x="3379" y="2340"/>
              <a:ext cx="296" cy="369"/>
            </a:xfrm>
            <a:custGeom>
              <a:avLst/>
              <a:gdLst>
                <a:gd name="T0" fmla="*/ 296 w 296"/>
                <a:gd name="T1" fmla="*/ 8 h 369"/>
                <a:gd name="T2" fmla="*/ 288 w 296"/>
                <a:gd name="T3" fmla="*/ 0 h 369"/>
                <a:gd name="T4" fmla="*/ 0 w 296"/>
                <a:gd name="T5" fmla="*/ 361 h 369"/>
                <a:gd name="T6" fmla="*/ 8 w 296"/>
                <a:gd name="T7" fmla="*/ 369 h 369"/>
                <a:gd name="T8" fmla="*/ 296 w 296"/>
                <a:gd name="T9" fmla="*/ 8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369"/>
                <a:gd name="T17" fmla="*/ 296 w 29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369">
                  <a:moveTo>
                    <a:pt x="296" y="8"/>
                  </a:moveTo>
                  <a:lnTo>
                    <a:pt x="288" y="0"/>
                  </a:lnTo>
                  <a:lnTo>
                    <a:pt x="0" y="361"/>
                  </a:lnTo>
                  <a:lnTo>
                    <a:pt x="8" y="369"/>
                  </a:lnTo>
                  <a:lnTo>
                    <a:pt x="296" y="8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39" name="Freeform 56"/>
            <p:cNvSpPr>
              <a:spLocks/>
            </p:cNvSpPr>
            <p:nvPr/>
          </p:nvSpPr>
          <p:spPr bwMode="auto">
            <a:xfrm>
              <a:off x="3667" y="2340"/>
              <a:ext cx="161" cy="409"/>
            </a:xfrm>
            <a:custGeom>
              <a:avLst/>
              <a:gdLst>
                <a:gd name="T0" fmla="*/ 1 w 296"/>
                <a:gd name="T1" fmla="*/ 0 h 369"/>
                <a:gd name="T2" fmla="*/ 0 w 296"/>
                <a:gd name="T3" fmla="*/ 45 h 369"/>
                <a:gd name="T4" fmla="*/ 1 w 296"/>
                <a:gd name="T5" fmla="*/ 2119 h 369"/>
                <a:gd name="T6" fmla="*/ 1 w 296"/>
                <a:gd name="T7" fmla="*/ 2072 h 369"/>
                <a:gd name="T8" fmla="*/ 1 w 296"/>
                <a:gd name="T9" fmla="*/ 0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369"/>
                <a:gd name="T17" fmla="*/ 296 w 29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369">
                  <a:moveTo>
                    <a:pt x="8" y="0"/>
                  </a:moveTo>
                  <a:lnTo>
                    <a:pt x="0" y="8"/>
                  </a:lnTo>
                  <a:lnTo>
                    <a:pt x="288" y="369"/>
                  </a:lnTo>
                  <a:lnTo>
                    <a:pt x="296" y="36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40" name="Freeform 58"/>
            <p:cNvSpPr>
              <a:spLocks/>
            </p:cNvSpPr>
            <p:nvPr/>
          </p:nvSpPr>
          <p:spPr bwMode="auto">
            <a:xfrm>
              <a:off x="3489" y="2712"/>
              <a:ext cx="350" cy="523"/>
            </a:xfrm>
            <a:custGeom>
              <a:avLst/>
              <a:gdLst>
                <a:gd name="T0" fmla="*/ 9 w 440"/>
                <a:gd name="T1" fmla="*/ 8 h 512"/>
                <a:gd name="T2" fmla="*/ 9 w 440"/>
                <a:gd name="T3" fmla="*/ 0 h 512"/>
                <a:gd name="T4" fmla="*/ 0 w 440"/>
                <a:gd name="T5" fmla="*/ 724 h 512"/>
                <a:gd name="T6" fmla="*/ 2 w 440"/>
                <a:gd name="T7" fmla="*/ 733 h 512"/>
                <a:gd name="T8" fmla="*/ 9 w 440"/>
                <a:gd name="T9" fmla="*/ 8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512"/>
                <a:gd name="T17" fmla="*/ 440 w 440"/>
                <a:gd name="T18" fmla="*/ 512 h 5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512">
                  <a:moveTo>
                    <a:pt x="440" y="8"/>
                  </a:moveTo>
                  <a:lnTo>
                    <a:pt x="432" y="0"/>
                  </a:lnTo>
                  <a:lnTo>
                    <a:pt x="0" y="504"/>
                  </a:lnTo>
                  <a:lnTo>
                    <a:pt x="8" y="512"/>
                  </a:lnTo>
                  <a:lnTo>
                    <a:pt x="440" y="8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41" name="Rectangle 63"/>
            <p:cNvSpPr>
              <a:spLocks noChangeArrowheads="1"/>
            </p:cNvSpPr>
            <p:nvPr/>
          </p:nvSpPr>
          <p:spPr bwMode="auto">
            <a:xfrm>
              <a:off x="2349" y="3245"/>
              <a:ext cx="11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e</a:t>
              </a:r>
              <a:endParaRPr lang="en-US" altLang="en-US" sz="1800" i="1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152642" name="Rectangle 64"/>
            <p:cNvSpPr>
              <a:spLocks noChangeArrowheads="1"/>
            </p:cNvSpPr>
            <p:nvPr/>
          </p:nvSpPr>
          <p:spPr bwMode="auto">
            <a:xfrm>
              <a:off x="2726" y="2637"/>
              <a:ext cx="11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f</a:t>
              </a:r>
              <a:endParaRPr lang="en-US" altLang="en-US" sz="1800" i="1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152643" name="Rectangle 65"/>
            <p:cNvSpPr>
              <a:spLocks noChangeArrowheads="1"/>
            </p:cNvSpPr>
            <p:nvPr/>
          </p:nvSpPr>
          <p:spPr bwMode="auto">
            <a:xfrm>
              <a:off x="3512" y="2233"/>
              <a:ext cx="11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g</a:t>
              </a:r>
              <a:endParaRPr lang="en-US" altLang="en-US" sz="1800" i="1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152644" name="Rectangle 66"/>
            <p:cNvSpPr>
              <a:spLocks noChangeArrowheads="1"/>
            </p:cNvSpPr>
            <p:nvPr/>
          </p:nvSpPr>
          <p:spPr bwMode="auto">
            <a:xfrm>
              <a:off x="3338" y="3133"/>
              <a:ext cx="11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i</a:t>
              </a:r>
              <a:endParaRPr lang="en-US" altLang="en-US" sz="1800" i="1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152645" name="Rectangle 68"/>
            <p:cNvSpPr>
              <a:spLocks noChangeArrowheads="1"/>
            </p:cNvSpPr>
            <p:nvPr/>
          </p:nvSpPr>
          <p:spPr bwMode="auto">
            <a:xfrm>
              <a:off x="2518" y="1397"/>
              <a:ext cx="11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ourier New" charset="0"/>
                </a:rPr>
                <a:t>0</a:t>
              </a:r>
              <a:endParaRPr lang="en-US" altLang="en-US" sz="2400" b="1" i="1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152646" name="Rectangle 69"/>
            <p:cNvSpPr>
              <a:spLocks noChangeArrowheads="1"/>
            </p:cNvSpPr>
            <p:nvPr/>
          </p:nvSpPr>
          <p:spPr bwMode="auto">
            <a:xfrm>
              <a:off x="3427" y="1397"/>
              <a:ext cx="11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ourier New" charset="0"/>
                </a:rPr>
                <a:t>1</a:t>
              </a:r>
              <a:endParaRPr lang="en-US" altLang="en-US" sz="2400" b="1" i="1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152647" name="Line 70"/>
            <p:cNvSpPr>
              <a:spLocks noChangeShapeType="1"/>
            </p:cNvSpPr>
            <p:nvPr/>
          </p:nvSpPr>
          <p:spPr bwMode="auto">
            <a:xfrm flipV="1">
              <a:off x="3019" y="1205"/>
              <a:ext cx="0" cy="1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48" name="Line 72"/>
            <p:cNvSpPr>
              <a:spLocks noChangeShapeType="1"/>
            </p:cNvSpPr>
            <p:nvPr/>
          </p:nvSpPr>
          <p:spPr bwMode="auto">
            <a:xfrm>
              <a:off x="1460" y="3356"/>
              <a:ext cx="86" cy="2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49" name="Oval 73"/>
            <p:cNvSpPr>
              <a:spLocks noChangeArrowheads="1"/>
            </p:cNvSpPr>
            <p:nvPr/>
          </p:nvSpPr>
          <p:spPr bwMode="auto">
            <a:xfrm>
              <a:off x="1511" y="3597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50" name="Line 74"/>
            <p:cNvSpPr>
              <a:spLocks noChangeShapeType="1"/>
            </p:cNvSpPr>
            <p:nvPr/>
          </p:nvSpPr>
          <p:spPr bwMode="auto">
            <a:xfrm flipV="1">
              <a:off x="1460" y="2772"/>
              <a:ext cx="119" cy="5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51" name="Line 75"/>
            <p:cNvSpPr>
              <a:spLocks noChangeShapeType="1"/>
            </p:cNvSpPr>
            <p:nvPr/>
          </p:nvSpPr>
          <p:spPr bwMode="auto">
            <a:xfrm>
              <a:off x="1579" y="2766"/>
              <a:ext cx="288" cy="5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52" name="Line 76"/>
            <p:cNvSpPr>
              <a:spLocks noChangeShapeType="1"/>
            </p:cNvSpPr>
            <p:nvPr/>
          </p:nvSpPr>
          <p:spPr bwMode="auto">
            <a:xfrm flipV="1">
              <a:off x="1723" y="3342"/>
              <a:ext cx="144" cy="2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53" name="Line 77"/>
            <p:cNvSpPr>
              <a:spLocks noChangeShapeType="1"/>
            </p:cNvSpPr>
            <p:nvPr/>
          </p:nvSpPr>
          <p:spPr bwMode="auto">
            <a:xfrm>
              <a:off x="1867" y="3342"/>
              <a:ext cx="86" cy="2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54" name="Oval 78"/>
            <p:cNvSpPr>
              <a:spLocks noChangeArrowheads="1"/>
            </p:cNvSpPr>
            <p:nvPr/>
          </p:nvSpPr>
          <p:spPr bwMode="auto">
            <a:xfrm>
              <a:off x="1686" y="3604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55" name="Oval 79"/>
            <p:cNvSpPr>
              <a:spLocks noChangeArrowheads="1"/>
            </p:cNvSpPr>
            <p:nvPr/>
          </p:nvSpPr>
          <p:spPr bwMode="auto">
            <a:xfrm>
              <a:off x="1906" y="3604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56" name="Line 80"/>
            <p:cNvSpPr>
              <a:spLocks noChangeShapeType="1"/>
            </p:cNvSpPr>
            <p:nvPr/>
          </p:nvSpPr>
          <p:spPr bwMode="auto">
            <a:xfrm flipV="1">
              <a:off x="1579" y="2340"/>
              <a:ext cx="288" cy="4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57" name="Line 81"/>
            <p:cNvSpPr>
              <a:spLocks noChangeShapeType="1"/>
            </p:cNvSpPr>
            <p:nvPr/>
          </p:nvSpPr>
          <p:spPr bwMode="auto">
            <a:xfrm>
              <a:off x="1867" y="2348"/>
              <a:ext cx="161" cy="3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58" name="Oval 82"/>
            <p:cNvSpPr>
              <a:spLocks noChangeArrowheads="1"/>
            </p:cNvSpPr>
            <p:nvPr/>
          </p:nvSpPr>
          <p:spPr bwMode="auto">
            <a:xfrm>
              <a:off x="1994" y="2630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59" name="Text Box 83"/>
            <p:cNvSpPr txBox="1">
              <a:spLocks noChangeArrowheads="1"/>
            </p:cNvSpPr>
            <p:nvPr/>
          </p:nvSpPr>
          <p:spPr bwMode="auto">
            <a:xfrm>
              <a:off x="1460" y="3658"/>
              <a:ext cx="2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a</a:t>
              </a:r>
            </a:p>
          </p:txBody>
        </p:sp>
        <p:sp>
          <p:nvSpPr>
            <p:cNvPr id="152660" name="Text Box 84"/>
            <p:cNvSpPr txBox="1">
              <a:spLocks noChangeArrowheads="1"/>
            </p:cNvSpPr>
            <p:nvPr/>
          </p:nvSpPr>
          <p:spPr bwMode="auto">
            <a:xfrm>
              <a:off x="1638" y="3666"/>
              <a:ext cx="2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b</a:t>
              </a:r>
            </a:p>
          </p:txBody>
        </p:sp>
        <p:sp>
          <p:nvSpPr>
            <p:cNvPr id="152661" name="Text Box 85"/>
            <p:cNvSpPr txBox="1">
              <a:spLocks noChangeArrowheads="1"/>
            </p:cNvSpPr>
            <p:nvPr/>
          </p:nvSpPr>
          <p:spPr bwMode="auto">
            <a:xfrm>
              <a:off x="1816" y="3666"/>
              <a:ext cx="2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c</a:t>
              </a:r>
            </a:p>
          </p:txBody>
        </p:sp>
        <p:sp>
          <p:nvSpPr>
            <p:cNvPr id="152662" name="Text Box 86"/>
            <p:cNvSpPr txBox="1">
              <a:spLocks noChangeArrowheads="1"/>
            </p:cNvSpPr>
            <p:nvPr/>
          </p:nvSpPr>
          <p:spPr bwMode="auto">
            <a:xfrm>
              <a:off x="1906" y="2658"/>
              <a:ext cx="2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d</a:t>
              </a:r>
            </a:p>
          </p:txBody>
        </p:sp>
        <p:sp>
          <p:nvSpPr>
            <p:cNvPr id="152663" name="Line 87"/>
            <p:cNvSpPr>
              <a:spLocks noChangeShapeType="1"/>
            </p:cNvSpPr>
            <p:nvPr/>
          </p:nvSpPr>
          <p:spPr bwMode="auto">
            <a:xfrm flipV="1">
              <a:off x="1867" y="1764"/>
              <a:ext cx="288" cy="5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64" name="Line 88"/>
            <p:cNvSpPr>
              <a:spLocks noChangeShapeType="1"/>
            </p:cNvSpPr>
            <p:nvPr/>
          </p:nvSpPr>
          <p:spPr bwMode="auto">
            <a:xfrm>
              <a:off x="2155" y="1764"/>
              <a:ext cx="321" cy="5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65" name="Line 89"/>
            <p:cNvSpPr>
              <a:spLocks noChangeShapeType="1"/>
            </p:cNvSpPr>
            <p:nvPr/>
          </p:nvSpPr>
          <p:spPr bwMode="auto">
            <a:xfrm>
              <a:off x="2460" y="2316"/>
              <a:ext cx="274" cy="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66" name="Line 90"/>
            <p:cNvSpPr>
              <a:spLocks noChangeShapeType="1"/>
            </p:cNvSpPr>
            <p:nvPr/>
          </p:nvSpPr>
          <p:spPr bwMode="auto">
            <a:xfrm flipH="1">
              <a:off x="2155" y="2304"/>
              <a:ext cx="305" cy="4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67" name="Line 91"/>
            <p:cNvSpPr>
              <a:spLocks noChangeShapeType="1"/>
            </p:cNvSpPr>
            <p:nvPr/>
          </p:nvSpPr>
          <p:spPr bwMode="auto">
            <a:xfrm>
              <a:off x="2155" y="2709"/>
              <a:ext cx="198" cy="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68" name="Oval 92"/>
            <p:cNvSpPr>
              <a:spLocks noChangeArrowheads="1"/>
            </p:cNvSpPr>
            <p:nvPr/>
          </p:nvSpPr>
          <p:spPr bwMode="auto">
            <a:xfrm>
              <a:off x="2700" y="2589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69" name="Oval 93"/>
            <p:cNvSpPr>
              <a:spLocks noChangeArrowheads="1"/>
            </p:cNvSpPr>
            <p:nvPr/>
          </p:nvSpPr>
          <p:spPr bwMode="auto">
            <a:xfrm>
              <a:off x="2319" y="3204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70" name="Oval 94"/>
            <p:cNvSpPr>
              <a:spLocks noChangeArrowheads="1"/>
            </p:cNvSpPr>
            <p:nvPr/>
          </p:nvSpPr>
          <p:spPr bwMode="auto">
            <a:xfrm>
              <a:off x="3346" y="2645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71" name="Oval 95"/>
            <p:cNvSpPr>
              <a:spLocks noChangeArrowheads="1"/>
            </p:cNvSpPr>
            <p:nvPr/>
          </p:nvSpPr>
          <p:spPr bwMode="auto">
            <a:xfrm>
              <a:off x="3489" y="3164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72" name="Oval 96"/>
            <p:cNvSpPr>
              <a:spLocks noChangeArrowheads="1"/>
            </p:cNvSpPr>
            <p:nvPr/>
          </p:nvSpPr>
          <p:spPr bwMode="auto">
            <a:xfrm>
              <a:off x="4000" y="3174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73" name="Oval 99"/>
            <p:cNvSpPr>
              <a:spLocks noChangeArrowheads="1"/>
            </p:cNvSpPr>
            <p:nvPr/>
          </p:nvSpPr>
          <p:spPr bwMode="auto">
            <a:xfrm>
              <a:off x="3635" y="2316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74" name="Text Box 101"/>
            <p:cNvSpPr txBox="1">
              <a:spLocks noChangeArrowheads="1"/>
            </p:cNvSpPr>
            <p:nvPr/>
          </p:nvSpPr>
          <p:spPr bwMode="auto">
            <a:xfrm>
              <a:off x="1909" y="1655"/>
              <a:ext cx="2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a</a:t>
              </a:r>
            </a:p>
          </p:txBody>
        </p:sp>
        <p:sp>
          <p:nvSpPr>
            <p:cNvPr id="152675" name="Rectangle 102"/>
            <p:cNvSpPr>
              <a:spLocks noChangeArrowheads="1"/>
            </p:cNvSpPr>
            <p:nvPr/>
          </p:nvSpPr>
          <p:spPr bwMode="auto">
            <a:xfrm>
              <a:off x="3211" y="2647"/>
              <a:ext cx="11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h</a:t>
              </a:r>
              <a:endParaRPr lang="en-US" altLang="en-US" sz="1800" i="1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152676" name="Rectangle 103"/>
            <p:cNvSpPr>
              <a:spLocks noChangeArrowheads="1"/>
            </p:cNvSpPr>
            <p:nvPr/>
          </p:nvSpPr>
          <p:spPr bwMode="auto">
            <a:xfrm>
              <a:off x="3827" y="3263"/>
              <a:ext cx="11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Courier New" charset="0"/>
                </a:rPr>
                <a:t>j</a:t>
              </a:r>
              <a:endParaRPr lang="en-US" altLang="en-US" sz="1800" i="1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152677" name="Oval 104"/>
            <p:cNvSpPr>
              <a:spLocks noChangeArrowheads="1"/>
            </p:cNvSpPr>
            <p:nvPr/>
          </p:nvSpPr>
          <p:spPr bwMode="auto">
            <a:xfrm>
              <a:off x="3877" y="3169"/>
              <a:ext cx="68" cy="82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78" name="Line 106"/>
            <p:cNvSpPr>
              <a:spLocks noChangeShapeType="1"/>
            </p:cNvSpPr>
            <p:nvPr/>
          </p:nvSpPr>
          <p:spPr bwMode="auto">
            <a:xfrm flipH="1">
              <a:off x="4032" y="2688"/>
              <a:ext cx="78" cy="5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79" name="Line 107"/>
            <p:cNvSpPr>
              <a:spLocks noChangeShapeType="1"/>
            </p:cNvSpPr>
            <p:nvPr/>
          </p:nvSpPr>
          <p:spPr bwMode="auto">
            <a:xfrm>
              <a:off x="3814" y="2738"/>
              <a:ext cx="101" cy="4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80" name="Oval 109"/>
            <p:cNvSpPr>
              <a:spLocks noChangeArrowheads="1"/>
            </p:cNvSpPr>
            <p:nvPr/>
          </p:nvSpPr>
          <p:spPr bwMode="auto">
            <a:xfrm>
              <a:off x="2944" y="1366"/>
              <a:ext cx="137" cy="1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2681" name="Text Box 110"/>
            <p:cNvSpPr txBox="1">
              <a:spLocks noChangeArrowheads="1"/>
            </p:cNvSpPr>
            <p:nvPr/>
          </p:nvSpPr>
          <p:spPr bwMode="auto">
            <a:xfrm>
              <a:off x="3398" y="879"/>
              <a:ext cx="7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default: - </a:t>
              </a:r>
            </a:p>
          </p:txBody>
        </p:sp>
        <p:sp>
          <p:nvSpPr>
            <p:cNvPr id="152682" name="Line 111"/>
            <p:cNvSpPr>
              <a:spLocks noChangeShapeType="1"/>
            </p:cNvSpPr>
            <p:nvPr/>
          </p:nvSpPr>
          <p:spPr bwMode="auto">
            <a:xfrm flipH="1">
              <a:off x="3072" y="1091"/>
              <a:ext cx="494" cy="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52633" name="Rectangle 115"/>
          <p:cNvSpPr>
            <a:spLocks noChangeArrowheads="1"/>
          </p:cNvSpPr>
          <p:nvPr/>
        </p:nvSpPr>
        <p:spPr bwMode="auto">
          <a:xfrm>
            <a:off x="5087938" y="5413375"/>
            <a:ext cx="39131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The RIB are represented by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a decision tree, e.g., a Patricia </a:t>
            </a:r>
            <a:r>
              <a:rPr lang="en-US" altLang="en-US" sz="1800" dirty="0" err="1">
                <a:solidFill>
                  <a:srgbClr val="000000"/>
                </a:solidFill>
              </a:rPr>
              <a:t>Trie</a:t>
            </a:r>
            <a:r>
              <a:rPr lang="en-US" altLang="en-US" sz="1800" dirty="0">
                <a:solidFill>
                  <a:srgbClr val="000000"/>
                </a:solidFill>
              </a:rPr>
              <a:t> to look for the longest match of the destination address</a:t>
            </a:r>
          </a:p>
        </p:txBody>
      </p:sp>
    </p:spTree>
    <p:extLst>
      <p:ext uri="{BB962C8B-B14F-4D97-AF65-F5344CB8AC3E}">
        <p14:creationId xmlns:p14="http://schemas.microsoft.com/office/powerpoint/2010/main" val="120601773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CBD759-07A0-8C40-9E7B-352D3D2CE50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90"/>
          <p:cNvSpPr>
            <a:spLocks noChangeArrowheads="1"/>
          </p:cNvSpPr>
          <p:nvPr/>
        </p:nvSpPr>
        <p:spPr bwMode="auto">
          <a:xfrm>
            <a:off x="5111750" y="1184275"/>
            <a:ext cx="3641725" cy="19335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" y="209550"/>
            <a:ext cx="8105775" cy="1143000"/>
          </a:xfrm>
        </p:spPr>
        <p:txBody>
          <a:bodyPr/>
          <a:lstStyle/>
          <a:p>
            <a:r>
              <a:rPr lang="en-US" altLang="zh-CN" sz="2400" dirty="0">
                <a:ea typeface="宋体" charset="-122"/>
              </a:rPr>
              <a:t>Putting it Together: </a:t>
            </a:r>
            <a:r>
              <a:rPr lang="en-US" altLang="zh-CN" sz="2400">
                <a:ea typeface="宋体" charset="-122"/>
              </a:rPr>
              <a:t>Example 1:</a:t>
            </a:r>
            <a:r>
              <a:rPr lang="en-US" altLang="en-US" sz="2400">
                <a:ea typeface="ＭＳ Ｐゴシック" charset="-128"/>
              </a:rPr>
              <a:t> A-&gt;B</a:t>
            </a:r>
            <a:endParaRPr lang="en-US" altLang="en-US" sz="3200">
              <a:ea typeface="ＭＳ Ｐゴシック" charset="-128"/>
            </a:endParaRPr>
          </a:p>
        </p:txBody>
      </p:sp>
      <p:sp>
        <p:nvSpPr>
          <p:cNvPr id="1036" name="Rectangle 3"/>
          <p:cNvSpPr>
            <a:spLocks noChangeArrowheads="1"/>
          </p:cNvSpPr>
          <p:nvPr/>
        </p:nvSpPr>
        <p:spPr bwMode="auto">
          <a:xfrm>
            <a:off x="371475" y="2305050"/>
            <a:ext cx="4094163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</a:rPr>
              <a:t>Setting: Host A network layer receives a packet above.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</a:rPr>
              <a:t>Action: 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rgbClr val="000000"/>
                </a:solidFill>
              </a:rPr>
              <a:t>Host A looks up destination in routing table (on same subnet)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rgbClr val="000000"/>
                </a:solidFill>
              </a:rPr>
              <a:t>Hand datagram to link layer to send inside a link-layer frame</a:t>
            </a:r>
          </a:p>
          <a:p>
            <a:pPr lvl="2">
              <a:buClr>
                <a:srgbClr val="3333CC"/>
              </a:buClr>
            </a:pPr>
            <a:r>
              <a:rPr lang="en-US" altLang="en-US" sz="1600" dirty="0">
                <a:solidFill>
                  <a:srgbClr val="000000"/>
                </a:solidFill>
              </a:rPr>
              <a:t>Key step: need to map B’s IP address 223.1.1.3 to B’s MAC address</a:t>
            </a:r>
          </a:p>
        </p:txBody>
      </p:sp>
      <p:sp>
        <p:nvSpPr>
          <p:cNvPr id="146437" name="Rectangle 4"/>
          <p:cNvSpPr>
            <a:spLocks noChangeArrowheads="1"/>
          </p:cNvSpPr>
          <p:nvPr/>
        </p:nvSpPr>
        <p:spPr bwMode="auto">
          <a:xfrm>
            <a:off x="542925" y="1524000"/>
            <a:ext cx="3590925" cy="504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38" name="Rectangle 5"/>
          <p:cNvSpPr>
            <a:spLocks noChangeArrowheads="1"/>
          </p:cNvSpPr>
          <p:nvPr/>
        </p:nvSpPr>
        <p:spPr bwMode="auto">
          <a:xfrm>
            <a:off x="466725" y="1590675"/>
            <a:ext cx="3590925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39" name="Text Box 6"/>
          <p:cNvSpPr txBox="1">
            <a:spLocks noChangeArrowheads="1"/>
          </p:cNvSpPr>
          <p:nvPr/>
        </p:nvSpPr>
        <p:spPr bwMode="auto">
          <a:xfrm>
            <a:off x="460375" y="1508125"/>
            <a:ext cx="796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misc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fields</a:t>
            </a:r>
          </a:p>
        </p:txBody>
      </p:sp>
      <p:sp>
        <p:nvSpPr>
          <p:cNvPr id="146440" name="Line 7"/>
          <p:cNvSpPr>
            <a:spLocks noChangeShapeType="1"/>
          </p:cNvSpPr>
          <p:nvPr/>
        </p:nvSpPr>
        <p:spPr bwMode="auto">
          <a:xfrm>
            <a:off x="1228725" y="160020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" name="Text Box 8"/>
          <p:cNvSpPr txBox="1">
            <a:spLocks noChangeArrowheads="1"/>
          </p:cNvSpPr>
          <p:nvPr/>
        </p:nvSpPr>
        <p:spPr bwMode="auto">
          <a:xfrm>
            <a:off x="1196975" y="1670050"/>
            <a:ext cx="1084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223.1.1.1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42" name="Text Box 9"/>
          <p:cNvSpPr txBox="1">
            <a:spLocks noChangeArrowheads="1"/>
          </p:cNvSpPr>
          <p:nvPr/>
        </p:nvSpPr>
        <p:spPr bwMode="auto">
          <a:xfrm>
            <a:off x="2197100" y="1670050"/>
            <a:ext cx="1120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223.1.1.3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43" name="Line 10"/>
          <p:cNvSpPr>
            <a:spLocks noChangeShapeType="1"/>
          </p:cNvSpPr>
          <p:nvPr/>
        </p:nvSpPr>
        <p:spPr bwMode="auto">
          <a:xfrm>
            <a:off x="2219325" y="160020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4" name="Line 11"/>
          <p:cNvSpPr>
            <a:spLocks noChangeShapeType="1"/>
          </p:cNvSpPr>
          <p:nvPr/>
        </p:nvSpPr>
        <p:spPr bwMode="auto">
          <a:xfrm>
            <a:off x="3238500" y="160020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5" name="Text Box 12"/>
          <p:cNvSpPr txBox="1">
            <a:spLocks noChangeArrowheads="1"/>
          </p:cNvSpPr>
          <p:nvPr/>
        </p:nvSpPr>
        <p:spPr bwMode="auto">
          <a:xfrm>
            <a:off x="3233738" y="1660525"/>
            <a:ext cx="661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46446" name="Freeform 13"/>
          <p:cNvSpPr>
            <a:spLocks/>
          </p:cNvSpPr>
          <p:nvPr/>
        </p:nvSpPr>
        <p:spPr bwMode="auto">
          <a:xfrm>
            <a:off x="4606925" y="3094038"/>
            <a:ext cx="1941513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7" name="Freeform 14"/>
          <p:cNvSpPr>
            <a:spLocks/>
          </p:cNvSpPr>
          <p:nvPr/>
        </p:nvSpPr>
        <p:spPr bwMode="auto">
          <a:xfrm>
            <a:off x="7123113" y="3381375"/>
            <a:ext cx="1906587" cy="1958975"/>
          </a:xfrm>
          <a:custGeom>
            <a:avLst/>
            <a:gdLst>
              <a:gd name="T0" fmla="*/ 2147483646 w 1201"/>
              <a:gd name="T1" fmla="*/ 2147483646 h 1234"/>
              <a:gd name="T2" fmla="*/ 2147483646 w 1201"/>
              <a:gd name="T3" fmla="*/ 2147483646 h 1234"/>
              <a:gd name="T4" fmla="*/ 2147483646 w 1201"/>
              <a:gd name="T5" fmla="*/ 2147483646 h 1234"/>
              <a:gd name="T6" fmla="*/ 2147483646 w 1201"/>
              <a:gd name="T7" fmla="*/ 2147483646 h 1234"/>
              <a:gd name="T8" fmla="*/ 2147483646 w 1201"/>
              <a:gd name="T9" fmla="*/ 2147483646 h 1234"/>
              <a:gd name="T10" fmla="*/ 2147483646 w 1201"/>
              <a:gd name="T11" fmla="*/ 2147483646 h 1234"/>
              <a:gd name="T12" fmla="*/ 2147483646 w 1201"/>
              <a:gd name="T13" fmla="*/ 2147483646 h 1234"/>
              <a:gd name="T14" fmla="*/ 2147483646 w 1201"/>
              <a:gd name="T15" fmla="*/ 2147483646 h 1234"/>
              <a:gd name="T16" fmla="*/ 2147483646 w 1201"/>
              <a:gd name="T17" fmla="*/ 2147483646 h 1234"/>
              <a:gd name="T18" fmla="*/ 2147483646 w 1201"/>
              <a:gd name="T19" fmla="*/ 2147483646 h 1234"/>
              <a:gd name="T20" fmla="*/ 2147483646 w 1201"/>
              <a:gd name="T21" fmla="*/ 2147483646 h 1234"/>
              <a:gd name="T22" fmla="*/ 2147483646 w 1201"/>
              <a:gd name="T23" fmla="*/ 2147483646 h 1234"/>
              <a:gd name="T24" fmla="*/ 2147483646 w 1201"/>
              <a:gd name="T25" fmla="*/ 2147483646 h 1234"/>
              <a:gd name="T26" fmla="*/ 2147483646 w 1201"/>
              <a:gd name="T27" fmla="*/ 2147483646 h 1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01"/>
              <a:gd name="T43" fmla="*/ 0 h 1234"/>
              <a:gd name="T44" fmla="*/ 1201 w 1201"/>
              <a:gd name="T45" fmla="*/ 1234 h 12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01" h="1234">
                <a:moveTo>
                  <a:pt x="25" y="709"/>
                </a:moveTo>
                <a:cubicBezTo>
                  <a:pt x="49" y="824"/>
                  <a:pt x="428" y="709"/>
                  <a:pt x="526" y="780"/>
                </a:cubicBezTo>
                <a:cubicBezTo>
                  <a:pt x="624" y="851"/>
                  <a:pt x="543" y="1059"/>
                  <a:pt x="613" y="1134"/>
                </a:cubicBezTo>
                <a:cubicBezTo>
                  <a:pt x="683" y="1209"/>
                  <a:pt x="853" y="1234"/>
                  <a:pt x="946" y="1230"/>
                </a:cubicBezTo>
                <a:cubicBezTo>
                  <a:pt x="1039" y="1226"/>
                  <a:pt x="1141" y="1163"/>
                  <a:pt x="1171" y="1107"/>
                </a:cubicBezTo>
                <a:cubicBezTo>
                  <a:pt x="1201" y="1051"/>
                  <a:pt x="1135" y="963"/>
                  <a:pt x="1126" y="894"/>
                </a:cubicBezTo>
                <a:cubicBezTo>
                  <a:pt x="1117" y="825"/>
                  <a:pt x="1119" y="772"/>
                  <a:pt x="1114" y="693"/>
                </a:cubicBezTo>
                <a:cubicBezTo>
                  <a:pt x="1109" y="614"/>
                  <a:pt x="1095" y="502"/>
                  <a:pt x="1099" y="423"/>
                </a:cubicBezTo>
                <a:cubicBezTo>
                  <a:pt x="1103" y="344"/>
                  <a:pt x="1141" y="281"/>
                  <a:pt x="1141" y="216"/>
                </a:cubicBezTo>
                <a:cubicBezTo>
                  <a:pt x="1141" y="151"/>
                  <a:pt x="1185" y="56"/>
                  <a:pt x="1102" y="33"/>
                </a:cubicBezTo>
                <a:cubicBezTo>
                  <a:pt x="1019" y="10"/>
                  <a:pt x="740" y="0"/>
                  <a:pt x="646" y="81"/>
                </a:cubicBezTo>
                <a:cubicBezTo>
                  <a:pt x="552" y="162"/>
                  <a:pt x="635" y="441"/>
                  <a:pt x="535" y="519"/>
                </a:cubicBezTo>
                <a:cubicBezTo>
                  <a:pt x="435" y="597"/>
                  <a:pt x="129" y="516"/>
                  <a:pt x="44" y="548"/>
                </a:cubicBezTo>
                <a:cubicBezTo>
                  <a:pt x="15" y="601"/>
                  <a:pt x="0" y="594"/>
                  <a:pt x="25" y="70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8" name="Freeform 15"/>
          <p:cNvSpPr>
            <a:spLocks/>
          </p:cNvSpPr>
          <p:nvPr/>
        </p:nvSpPr>
        <p:spPr bwMode="auto">
          <a:xfrm>
            <a:off x="5815013" y="4757738"/>
            <a:ext cx="2055812" cy="1490662"/>
          </a:xfrm>
          <a:custGeom>
            <a:avLst/>
            <a:gdLst>
              <a:gd name="T0" fmla="*/ 2147483646 w 1295"/>
              <a:gd name="T1" fmla="*/ 2147483646 h 939"/>
              <a:gd name="T2" fmla="*/ 2147483646 w 1295"/>
              <a:gd name="T3" fmla="*/ 2147483646 h 939"/>
              <a:gd name="T4" fmla="*/ 2147483646 w 1295"/>
              <a:gd name="T5" fmla="*/ 2147483646 h 939"/>
              <a:gd name="T6" fmla="*/ 2147483646 w 1295"/>
              <a:gd name="T7" fmla="*/ 2147483646 h 939"/>
              <a:gd name="T8" fmla="*/ 2147483646 w 1295"/>
              <a:gd name="T9" fmla="*/ 2147483646 h 939"/>
              <a:gd name="T10" fmla="*/ 2147483646 w 1295"/>
              <a:gd name="T11" fmla="*/ 2147483646 h 939"/>
              <a:gd name="T12" fmla="*/ 2147483646 w 1295"/>
              <a:gd name="T13" fmla="*/ 2147483646 h 939"/>
              <a:gd name="T14" fmla="*/ 2147483646 w 1295"/>
              <a:gd name="T15" fmla="*/ 2147483646 h 939"/>
              <a:gd name="T16" fmla="*/ 2147483646 w 1295"/>
              <a:gd name="T17" fmla="*/ 2147483646 h 939"/>
              <a:gd name="T18" fmla="*/ 2147483646 w 1295"/>
              <a:gd name="T19" fmla="*/ 2147483646 h 939"/>
              <a:gd name="T20" fmla="*/ 2147483646 w 1295"/>
              <a:gd name="T21" fmla="*/ 2147483646 h 939"/>
              <a:gd name="T22" fmla="*/ 2147483646 w 1295"/>
              <a:gd name="T23" fmla="*/ 2147483646 h 93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5"/>
              <a:gd name="T37" fmla="*/ 0 h 939"/>
              <a:gd name="T38" fmla="*/ 1295 w 1295"/>
              <a:gd name="T39" fmla="*/ 939 h 93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5" h="939">
                <a:moveTo>
                  <a:pt x="600" y="30"/>
                </a:moveTo>
                <a:cubicBezTo>
                  <a:pt x="486" y="60"/>
                  <a:pt x="610" y="247"/>
                  <a:pt x="525" y="393"/>
                </a:cubicBezTo>
                <a:cubicBezTo>
                  <a:pt x="439" y="467"/>
                  <a:pt x="162" y="394"/>
                  <a:pt x="81" y="471"/>
                </a:cubicBezTo>
                <a:cubicBezTo>
                  <a:pt x="0" y="548"/>
                  <a:pt x="18" y="779"/>
                  <a:pt x="39" y="855"/>
                </a:cubicBezTo>
                <a:cubicBezTo>
                  <a:pt x="60" y="931"/>
                  <a:pt x="142" y="915"/>
                  <a:pt x="207" y="927"/>
                </a:cubicBezTo>
                <a:cubicBezTo>
                  <a:pt x="272" y="939"/>
                  <a:pt x="346" y="933"/>
                  <a:pt x="429" y="927"/>
                </a:cubicBezTo>
                <a:cubicBezTo>
                  <a:pt x="512" y="921"/>
                  <a:pt x="572" y="904"/>
                  <a:pt x="705" y="891"/>
                </a:cubicBezTo>
                <a:cubicBezTo>
                  <a:pt x="838" y="878"/>
                  <a:pt x="1159" y="921"/>
                  <a:pt x="1227" y="849"/>
                </a:cubicBezTo>
                <a:cubicBezTo>
                  <a:pt x="1295" y="777"/>
                  <a:pt x="1188" y="540"/>
                  <a:pt x="1113" y="459"/>
                </a:cubicBezTo>
                <a:cubicBezTo>
                  <a:pt x="1038" y="378"/>
                  <a:pt x="835" y="432"/>
                  <a:pt x="777" y="363"/>
                </a:cubicBezTo>
                <a:cubicBezTo>
                  <a:pt x="719" y="294"/>
                  <a:pt x="791" y="97"/>
                  <a:pt x="762" y="42"/>
                </a:cubicBezTo>
                <a:cubicBezTo>
                  <a:pt x="708" y="15"/>
                  <a:pt x="714" y="0"/>
                  <a:pt x="600" y="30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49" name="Object 2"/>
          <p:cNvGraphicFramePr>
            <a:graphicFrameLocks noChangeAspect="1"/>
          </p:cNvGraphicFramePr>
          <p:nvPr/>
        </p:nvGraphicFramePr>
        <p:xfrm>
          <a:off x="4684713" y="31988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97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31988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50" name="Line 17"/>
          <p:cNvSpPr>
            <a:spLocks noChangeShapeType="1"/>
          </p:cNvSpPr>
          <p:nvPr/>
        </p:nvSpPr>
        <p:spPr bwMode="auto">
          <a:xfrm>
            <a:off x="5245100" y="3571875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1" name="Line 18"/>
          <p:cNvSpPr>
            <a:spLocks noChangeShapeType="1"/>
          </p:cNvSpPr>
          <p:nvPr/>
        </p:nvSpPr>
        <p:spPr bwMode="auto">
          <a:xfrm flipH="1">
            <a:off x="5535613" y="3557588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2" name="Line 19"/>
          <p:cNvSpPr>
            <a:spLocks noChangeShapeType="1"/>
          </p:cNvSpPr>
          <p:nvPr/>
        </p:nvSpPr>
        <p:spPr bwMode="auto">
          <a:xfrm flipV="1">
            <a:off x="5245100" y="4216400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3" name="Line 20"/>
          <p:cNvSpPr>
            <a:spLocks noChangeShapeType="1"/>
          </p:cNvSpPr>
          <p:nvPr/>
        </p:nvSpPr>
        <p:spPr bwMode="auto">
          <a:xfrm>
            <a:off x="5254625" y="4843463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54" name="Object 3"/>
          <p:cNvGraphicFramePr>
            <a:graphicFrameLocks noChangeAspect="1"/>
          </p:cNvGraphicFramePr>
          <p:nvPr/>
        </p:nvGraphicFramePr>
        <p:xfrm>
          <a:off x="4684713" y="38655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98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38655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55" name="Object 4"/>
          <p:cNvGraphicFramePr>
            <a:graphicFrameLocks noChangeAspect="1"/>
          </p:cNvGraphicFramePr>
          <p:nvPr/>
        </p:nvGraphicFramePr>
        <p:xfrm>
          <a:off x="4684713" y="44751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99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44751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56" name="Line 23"/>
          <p:cNvSpPr>
            <a:spLocks noChangeShapeType="1"/>
          </p:cNvSpPr>
          <p:nvPr/>
        </p:nvSpPr>
        <p:spPr bwMode="auto">
          <a:xfrm>
            <a:off x="5535613" y="4414838"/>
            <a:ext cx="10350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457" name="Group 24"/>
          <p:cNvGrpSpPr>
            <a:grpSpLocks/>
          </p:cNvGrpSpPr>
          <p:nvPr/>
        </p:nvGrpSpPr>
        <p:grpSpPr bwMode="auto">
          <a:xfrm>
            <a:off x="6478588" y="4379913"/>
            <a:ext cx="711200" cy="381000"/>
            <a:chOff x="3600" y="219"/>
            <a:chExt cx="360" cy="175"/>
          </a:xfrm>
        </p:grpSpPr>
        <p:sp>
          <p:nvSpPr>
            <p:cNvPr id="146507" name="Oval 2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6508" name="Line 2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09" name="Line 2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10" name="Rectangle 2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46511" name="Oval 2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46512" name="Group 3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46517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8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9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6513" name="Group 3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46514" name="Line 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5" name="Line 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6" name="Line 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6458" name="Text Box 38"/>
          <p:cNvSpPr txBox="1">
            <a:spLocks noChangeArrowheads="1"/>
          </p:cNvSpPr>
          <p:nvPr/>
        </p:nvSpPr>
        <p:spPr bwMode="auto">
          <a:xfrm>
            <a:off x="5203825" y="32464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59" name="Rectangle 39"/>
          <p:cNvSpPr>
            <a:spLocks noChangeArrowheads="1"/>
          </p:cNvSpPr>
          <p:nvPr/>
        </p:nvSpPr>
        <p:spPr bwMode="auto">
          <a:xfrm>
            <a:off x="5291138" y="3967163"/>
            <a:ext cx="309562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0" name="Text Box 40"/>
          <p:cNvSpPr txBox="1">
            <a:spLocks noChangeArrowheads="1"/>
          </p:cNvSpPr>
          <p:nvPr/>
        </p:nvSpPr>
        <p:spPr bwMode="auto">
          <a:xfrm>
            <a:off x="5281613" y="387508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223.1.1.2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1" name="Text Box 41"/>
          <p:cNvSpPr txBox="1">
            <a:spLocks noChangeArrowheads="1"/>
          </p:cNvSpPr>
          <p:nvPr/>
        </p:nvSpPr>
        <p:spPr bwMode="auto">
          <a:xfrm>
            <a:off x="5089525" y="482758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2" name="Text Box 42"/>
          <p:cNvSpPr txBox="1">
            <a:spLocks noChangeArrowheads="1"/>
          </p:cNvSpPr>
          <p:nvPr/>
        </p:nvSpPr>
        <p:spPr bwMode="auto">
          <a:xfrm>
            <a:off x="5880100" y="415607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223.1.1.4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3" name="Line 43"/>
          <p:cNvSpPr>
            <a:spLocks noChangeShapeType="1"/>
          </p:cNvSpPr>
          <p:nvPr/>
        </p:nvSpPr>
        <p:spPr bwMode="auto">
          <a:xfrm>
            <a:off x="7083425" y="4424363"/>
            <a:ext cx="10160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4" name="Text Box 44"/>
          <p:cNvSpPr txBox="1">
            <a:spLocks noChangeArrowheads="1"/>
          </p:cNvSpPr>
          <p:nvPr/>
        </p:nvSpPr>
        <p:spPr bwMode="auto">
          <a:xfrm>
            <a:off x="6956425" y="414655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223.1.2.9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5" name="Line 45"/>
          <p:cNvSpPr>
            <a:spLocks noChangeShapeType="1"/>
          </p:cNvSpPr>
          <p:nvPr/>
        </p:nvSpPr>
        <p:spPr bwMode="auto">
          <a:xfrm flipH="1">
            <a:off x="8107363" y="3729038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66" name="Object 5"/>
          <p:cNvGraphicFramePr>
            <a:graphicFrameLocks noChangeAspect="1"/>
          </p:cNvGraphicFramePr>
          <p:nvPr/>
        </p:nvGraphicFramePr>
        <p:xfrm>
          <a:off x="8285163" y="343693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00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5163" y="343693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7" name="Line 47"/>
          <p:cNvSpPr>
            <a:spLocks noChangeShapeType="1"/>
          </p:cNvSpPr>
          <p:nvPr/>
        </p:nvSpPr>
        <p:spPr bwMode="auto">
          <a:xfrm>
            <a:off x="8107363" y="3733800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68" name="Object 6"/>
          <p:cNvGraphicFramePr>
            <a:graphicFrameLocks noChangeAspect="1"/>
          </p:cNvGraphicFramePr>
          <p:nvPr/>
        </p:nvGraphicFramePr>
        <p:xfrm>
          <a:off x="8289925" y="48180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01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9925" y="48180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9" name="Line 49"/>
          <p:cNvSpPr>
            <a:spLocks noChangeShapeType="1"/>
          </p:cNvSpPr>
          <p:nvPr/>
        </p:nvSpPr>
        <p:spPr bwMode="auto">
          <a:xfrm>
            <a:off x="8107363" y="5005388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0" name="Rectangle 50"/>
          <p:cNvSpPr>
            <a:spLocks noChangeArrowheads="1"/>
          </p:cNvSpPr>
          <p:nvPr/>
        </p:nvSpPr>
        <p:spPr bwMode="auto">
          <a:xfrm>
            <a:off x="8053388" y="4740275"/>
            <a:ext cx="171450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71" name="Text Box 51"/>
          <p:cNvSpPr txBox="1">
            <a:spLocks noChangeArrowheads="1"/>
          </p:cNvSpPr>
          <p:nvPr/>
        </p:nvSpPr>
        <p:spPr bwMode="auto">
          <a:xfrm>
            <a:off x="7467600" y="46275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223.1.2.2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72" name="Rectangle 52"/>
          <p:cNvSpPr>
            <a:spLocks noChangeArrowheads="1"/>
          </p:cNvSpPr>
          <p:nvPr/>
        </p:nvSpPr>
        <p:spPr bwMode="auto">
          <a:xfrm>
            <a:off x="8067675" y="3781425"/>
            <a:ext cx="247650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73" name="Text Box 53"/>
          <p:cNvSpPr txBox="1">
            <a:spLocks noChangeArrowheads="1"/>
          </p:cNvSpPr>
          <p:nvPr/>
        </p:nvSpPr>
        <p:spPr bwMode="auto">
          <a:xfrm>
            <a:off x="7277100" y="368458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223.1.2.1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74" name="Line 54"/>
          <p:cNvSpPr>
            <a:spLocks noChangeShapeType="1"/>
          </p:cNvSpPr>
          <p:nvPr/>
        </p:nvSpPr>
        <p:spPr bwMode="auto">
          <a:xfrm flipH="1">
            <a:off x="6845300" y="4762500"/>
            <a:ext cx="0" cy="719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5" name="Line 55"/>
          <p:cNvSpPr>
            <a:spLocks noChangeShapeType="1"/>
          </p:cNvSpPr>
          <p:nvPr/>
        </p:nvSpPr>
        <p:spPr bwMode="auto">
          <a:xfrm flipH="1">
            <a:off x="6188075" y="5481638"/>
            <a:ext cx="11858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6" name="Line 56"/>
          <p:cNvSpPr>
            <a:spLocks noChangeShapeType="1"/>
          </p:cNvSpPr>
          <p:nvPr/>
        </p:nvSpPr>
        <p:spPr bwMode="auto">
          <a:xfrm flipH="1" flipV="1">
            <a:off x="6184900" y="54737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7" name="Line 57"/>
          <p:cNvSpPr>
            <a:spLocks noChangeShapeType="1"/>
          </p:cNvSpPr>
          <p:nvPr/>
        </p:nvSpPr>
        <p:spPr bwMode="auto">
          <a:xfrm flipH="1" flipV="1">
            <a:off x="7361238" y="54784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78" name="Object 7"/>
          <p:cNvGraphicFramePr>
            <a:graphicFrameLocks noChangeAspect="1"/>
          </p:cNvGraphicFramePr>
          <p:nvPr/>
        </p:nvGraphicFramePr>
        <p:xfrm>
          <a:off x="7146925" y="56372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02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925" y="56372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9" name="Object 8"/>
          <p:cNvGraphicFramePr>
            <a:graphicFrameLocks noChangeAspect="1"/>
          </p:cNvGraphicFramePr>
          <p:nvPr/>
        </p:nvGraphicFramePr>
        <p:xfrm>
          <a:off x="5889625" y="56515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03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25" y="56515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80" name="Text Box 60"/>
          <p:cNvSpPr txBox="1">
            <a:spLocks noChangeArrowheads="1"/>
          </p:cNvSpPr>
          <p:nvPr/>
        </p:nvSpPr>
        <p:spPr bwMode="auto">
          <a:xfrm>
            <a:off x="7366000" y="532765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223.1.3.2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81" name="Text Box 61"/>
          <p:cNvSpPr txBox="1">
            <a:spLocks noChangeArrowheads="1"/>
          </p:cNvSpPr>
          <p:nvPr/>
        </p:nvSpPr>
        <p:spPr bwMode="auto">
          <a:xfrm>
            <a:off x="5189538" y="536575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223.1.3.1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82" name="Rectangle 62"/>
          <p:cNvSpPr>
            <a:spLocks noChangeArrowheads="1"/>
          </p:cNvSpPr>
          <p:nvPr/>
        </p:nvSpPr>
        <p:spPr bwMode="auto">
          <a:xfrm>
            <a:off x="6781800" y="489585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83" name="Text Box 63"/>
          <p:cNvSpPr txBox="1">
            <a:spLocks noChangeArrowheads="1"/>
          </p:cNvSpPr>
          <p:nvPr/>
        </p:nvSpPr>
        <p:spPr bwMode="auto">
          <a:xfrm>
            <a:off x="6216650" y="4830763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223.1.3.27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46484" name="Group 64"/>
          <p:cNvGrpSpPr>
            <a:grpSpLocks/>
          </p:cNvGrpSpPr>
          <p:nvPr/>
        </p:nvGrpSpPr>
        <p:grpSpPr bwMode="auto">
          <a:xfrm>
            <a:off x="4784725" y="3160713"/>
            <a:ext cx="369888" cy="396875"/>
            <a:chOff x="2822" y="1181"/>
            <a:chExt cx="233" cy="250"/>
          </a:xfrm>
        </p:grpSpPr>
        <p:sp>
          <p:nvSpPr>
            <p:cNvPr id="146505" name="Rectangle 65"/>
            <p:cNvSpPr>
              <a:spLocks noChangeArrowheads="1"/>
            </p:cNvSpPr>
            <p:nvPr/>
          </p:nvSpPr>
          <p:spPr bwMode="auto">
            <a:xfrm>
              <a:off x="2886" y="1230"/>
              <a:ext cx="114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6506" name="Text Box 66"/>
            <p:cNvSpPr txBox="1">
              <a:spLocks noChangeArrowheads="1"/>
            </p:cNvSpPr>
            <p:nvPr/>
          </p:nvSpPr>
          <p:spPr bwMode="auto">
            <a:xfrm>
              <a:off x="2822" y="1181"/>
              <a:ext cx="23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</a:rPr>
                <a:t>A</a:t>
              </a:r>
              <a:endParaRPr lang="en-US" alt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6485" name="Group 67"/>
          <p:cNvGrpSpPr>
            <a:grpSpLocks/>
          </p:cNvGrpSpPr>
          <p:nvPr/>
        </p:nvGrpSpPr>
        <p:grpSpPr bwMode="auto">
          <a:xfrm>
            <a:off x="4775200" y="4398963"/>
            <a:ext cx="344488" cy="396875"/>
            <a:chOff x="2822" y="1181"/>
            <a:chExt cx="217" cy="250"/>
          </a:xfrm>
        </p:grpSpPr>
        <p:sp>
          <p:nvSpPr>
            <p:cNvPr id="146503" name="Rectangle 68"/>
            <p:cNvSpPr>
              <a:spLocks noChangeArrowheads="1"/>
            </p:cNvSpPr>
            <p:nvPr/>
          </p:nvSpPr>
          <p:spPr bwMode="auto">
            <a:xfrm>
              <a:off x="2886" y="1230"/>
              <a:ext cx="114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6504" name="Text Box 69"/>
            <p:cNvSpPr txBox="1">
              <a:spLocks noChangeArrowheads="1"/>
            </p:cNvSpPr>
            <p:nvPr/>
          </p:nvSpPr>
          <p:spPr bwMode="auto">
            <a:xfrm>
              <a:off x="2822" y="1181"/>
              <a:ext cx="2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</a:rPr>
                <a:t>B</a:t>
              </a:r>
              <a:endParaRPr lang="en-US" alt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146486" name="Freeform 73"/>
          <p:cNvSpPr>
            <a:spLocks/>
          </p:cNvSpPr>
          <p:nvPr/>
        </p:nvSpPr>
        <p:spPr bwMode="auto">
          <a:xfrm>
            <a:off x="4867275" y="2085975"/>
            <a:ext cx="295275" cy="1143000"/>
          </a:xfrm>
          <a:custGeom>
            <a:avLst/>
            <a:gdLst>
              <a:gd name="T0" fmla="*/ 2147483646 w 186"/>
              <a:gd name="T1" fmla="*/ 0 h 720"/>
              <a:gd name="T2" fmla="*/ 2147483646 w 186"/>
              <a:gd name="T3" fmla="*/ 2147483646 h 720"/>
              <a:gd name="T4" fmla="*/ 0 60000 65536"/>
              <a:gd name="T5" fmla="*/ 0 60000 65536"/>
              <a:gd name="T6" fmla="*/ 0 w 186"/>
              <a:gd name="T7" fmla="*/ 0 h 720"/>
              <a:gd name="T8" fmla="*/ 186 w 186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86" h="720">
                <a:moveTo>
                  <a:pt x="186" y="0"/>
                </a:moveTo>
                <a:cubicBezTo>
                  <a:pt x="36" y="198"/>
                  <a:pt x="0" y="360"/>
                  <a:pt x="60" y="720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487" name="Group 74"/>
          <p:cNvGrpSpPr>
            <a:grpSpLocks/>
          </p:cNvGrpSpPr>
          <p:nvPr/>
        </p:nvGrpSpPr>
        <p:grpSpPr bwMode="auto">
          <a:xfrm>
            <a:off x="5146675" y="1123950"/>
            <a:ext cx="3651250" cy="1993900"/>
            <a:chOff x="3242" y="708"/>
            <a:chExt cx="2300" cy="1256"/>
          </a:xfrm>
        </p:grpSpPr>
        <p:grpSp>
          <p:nvGrpSpPr>
            <p:cNvPr id="146493" name="Group 75"/>
            <p:cNvGrpSpPr>
              <a:grpSpLocks/>
            </p:cNvGrpSpPr>
            <p:nvPr/>
          </p:nvGrpSpPr>
          <p:grpSpPr bwMode="auto">
            <a:xfrm>
              <a:off x="3242" y="708"/>
              <a:ext cx="2300" cy="1209"/>
              <a:chOff x="3242" y="708"/>
              <a:chExt cx="2300" cy="1209"/>
            </a:xfrm>
          </p:grpSpPr>
          <p:sp>
            <p:nvSpPr>
              <p:cNvPr id="146495" name="Text Box 76"/>
              <p:cNvSpPr txBox="1">
                <a:spLocks noChangeArrowheads="1"/>
              </p:cNvSpPr>
              <p:nvPr/>
            </p:nvSpPr>
            <p:spPr bwMode="auto">
              <a:xfrm>
                <a:off x="3242" y="947"/>
                <a:ext cx="22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charset="0"/>
                  </a:rPr>
                  <a:t>Dest. Net.   next router      Nhops</a:t>
                </a:r>
              </a:p>
            </p:txBody>
          </p:sp>
          <p:sp>
            <p:nvSpPr>
              <p:cNvPr id="146496" name="Text Box 77"/>
              <p:cNvSpPr txBox="1">
                <a:spLocks noChangeArrowheads="1"/>
              </p:cNvSpPr>
              <p:nvPr/>
            </p:nvSpPr>
            <p:spPr bwMode="auto">
              <a:xfrm>
                <a:off x="3266" y="1199"/>
                <a:ext cx="18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charset="0"/>
                  </a:rPr>
                  <a:t>223.1.1/24                        1</a:t>
                </a:r>
              </a:p>
            </p:txBody>
          </p:sp>
          <p:sp>
            <p:nvSpPr>
              <p:cNvPr id="146497" name="Text Box 78"/>
              <p:cNvSpPr txBox="1">
                <a:spLocks noChangeArrowheads="1"/>
              </p:cNvSpPr>
              <p:nvPr/>
            </p:nvSpPr>
            <p:spPr bwMode="auto">
              <a:xfrm>
                <a:off x="3265" y="1357"/>
                <a:ext cx="18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charset="0"/>
                  </a:rPr>
                  <a:t>223.1.2/24 223.1.1.4        2</a:t>
                </a:r>
              </a:p>
            </p:txBody>
          </p:sp>
          <p:sp>
            <p:nvSpPr>
              <p:cNvPr id="146498" name="Text Box 79"/>
              <p:cNvSpPr txBox="1">
                <a:spLocks noChangeArrowheads="1"/>
              </p:cNvSpPr>
              <p:nvPr/>
            </p:nvSpPr>
            <p:spPr bwMode="auto">
              <a:xfrm>
                <a:off x="3264" y="1553"/>
                <a:ext cx="18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charset="0"/>
                  </a:rPr>
                  <a:t>223.1.3/24 223.1.1.4        2</a:t>
                </a:r>
              </a:p>
            </p:txBody>
          </p:sp>
          <p:sp>
            <p:nvSpPr>
              <p:cNvPr id="146499" name="Line 80"/>
              <p:cNvSpPr>
                <a:spLocks noChangeShapeType="1"/>
              </p:cNvSpPr>
              <p:nvPr/>
            </p:nvSpPr>
            <p:spPr bwMode="auto">
              <a:xfrm flipV="1">
                <a:off x="3300" y="1170"/>
                <a:ext cx="2136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0" name="Line 81"/>
              <p:cNvSpPr>
                <a:spLocks noChangeShapeType="1"/>
              </p:cNvSpPr>
              <p:nvPr/>
            </p:nvSpPr>
            <p:spPr bwMode="auto">
              <a:xfrm>
                <a:off x="4026" y="1020"/>
                <a:ext cx="0" cy="88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1" name="Line 82"/>
              <p:cNvSpPr>
                <a:spLocks noChangeShapeType="1"/>
              </p:cNvSpPr>
              <p:nvPr/>
            </p:nvSpPr>
            <p:spPr bwMode="auto">
              <a:xfrm>
                <a:off x="4896" y="1014"/>
                <a:ext cx="0" cy="90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2" name="Rectangle 83"/>
              <p:cNvSpPr>
                <a:spLocks noChangeArrowheads="1"/>
              </p:cNvSpPr>
              <p:nvPr/>
            </p:nvSpPr>
            <p:spPr bwMode="auto">
              <a:xfrm>
                <a:off x="3451" y="708"/>
                <a:ext cx="209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buClr>
                    <a:srgbClr val="3333CC"/>
                  </a:buClr>
                  <a:buFont typeface="ZapfDingbats" charset="0"/>
                  <a:buNone/>
                </a:pPr>
                <a:r>
                  <a:rPr lang="en-US" altLang="en-US" sz="2000">
                    <a:solidFill>
                      <a:srgbClr val="3333CC"/>
                    </a:solidFill>
                  </a:rPr>
                  <a:t>forwarding table in A</a:t>
                </a:r>
                <a:endParaRPr lang="en-US" altLang="en-US"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6494" name="Text Box 84"/>
            <p:cNvSpPr txBox="1">
              <a:spLocks noChangeArrowheads="1"/>
            </p:cNvSpPr>
            <p:nvPr/>
          </p:nvSpPr>
          <p:spPr bwMode="auto">
            <a:xfrm>
              <a:off x="3276" y="1733"/>
              <a:ext cx="18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0.0.0.0/0    223.1.1.4        -</a:t>
              </a:r>
            </a:p>
          </p:txBody>
        </p:sp>
      </p:grpSp>
      <p:sp>
        <p:nvSpPr>
          <p:cNvPr id="146488" name="Line 85"/>
          <p:cNvSpPr>
            <a:spLocks noChangeShapeType="1"/>
          </p:cNvSpPr>
          <p:nvPr/>
        </p:nvSpPr>
        <p:spPr bwMode="auto">
          <a:xfrm flipV="1">
            <a:off x="6853238" y="3294063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6489" name="Text Box 86"/>
          <p:cNvSpPr txBox="1">
            <a:spLocks noChangeArrowheads="1"/>
          </p:cNvSpPr>
          <p:nvPr/>
        </p:nvSpPr>
        <p:spPr bwMode="auto">
          <a:xfrm>
            <a:off x="6823075" y="34290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223.1.4.1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90" name="Text Box 87"/>
          <p:cNvSpPr txBox="1">
            <a:spLocks noChangeArrowheads="1"/>
          </p:cNvSpPr>
          <p:nvPr/>
        </p:nvSpPr>
        <p:spPr bwMode="auto">
          <a:xfrm>
            <a:off x="6792913" y="3097213"/>
            <a:ext cx="1468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To Internet</a:t>
            </a:r>
          </a:p>
        </p:txBody>
      </p:sp>
      <p:sp>
        <p:nvSpPr>
          <p:cNvPr id="146491" name="Text Box 88"/>
          <p:cNvSpPr txBox="1">
            <a:spLocks noChangeArrowheads="1"/>
          </p:cNvSpPr>
          <p:nvPr/>
        </p:nvSpPr>
        <p:spPr bwMode="auto">
          <a:xfrm>
            <a:off x="1403350" y="1165225"/>
            <a:ext cx="522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src</a:t>
            </a:r>
          </a:p>
        </p:txBody>
      </p:sp>
      <p:sp>
        <p:nvSpPr>
          <p:cNvPr id="146492" name="Text Box 89"/>
          <p:cNvSpPr txBox="1">
            <a:spLocks noChangeArrowheads="1"/>
          </p:cNvSpPr>
          <p:nvPr/>
        </p:nvSpPr>
        <p:spPr bwMode="auto">
          <a:xfrm>
            <a:off x="2390775" y="1201738"/>
            <a:ext cx="538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13624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5FE916-31D9-5944-88FA-50FF31B39D4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Comparison of IP address and MAC Address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IP address is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locator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address depends on network to which an interface is attached</a:t>
            </a:r>
          </a:p>
          <a:p>
            <a:pPr lvl="2"/>
            <a:r>
              <a:rPr lang="en-US" altLang="en-US" sz="1600" dirty="0">
                <a:ea typeface="ＭＳ Ｐゴシック" charset="-128"/>
              </a:rPr>
              <a:t>NOT portable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ea typeface="ＭＳ Ｐゴシック" charset="-128"/>
              </a:rPr>
              <a:t>introduces features (e.g., CIDR) for routing scalability</a:t>
            </a:r>
          </a:p>
          <a:p>
            <a:endParaRPr lang="en-US" altLang="en-US" sz="2400" dirty="0">
              <a:ea typeface="ＭＳ Ｐゴシック" charset="-128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ea typeface="ＭＳ Ｐゴシック" charset="-128"/>
              </a:rPr>
              <a:t>IP address needs to be globally unique (if no NAT)</a:t>
            </a:r>
          </a:p>
          <a:p>
            <a:pPr>
              <a:buFont typeface="ZapfDingbats" charset="0"/>
              <a:buNone/>
            </a:pPr>
            <a:endParaRPr lang="en-US" altLang="en-US" sz="2400" dirty="0">
              <a:ea typeface="ＭＳ Ｐゴシック" charset="-128"/>
            </a:endParaRP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4851400" y="1608138"/>
            <a:ext cx="4100513" cy="490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257300" indent="-342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MAC address is an </a:t>
            </a:r>
            <a:r>
              <a:rPr lang="en-US" altLang="en-US" sz="2400" dirty="0">
                <a:solidFill>
                  <a:srgbClr val="FF0000"/>
                </a:solidFill>
              </a:rPr>
              <a:t>identifier</a:t>
            </a:r>
          </a:p>
          <a:p>
            <a:pPr lvl="1">
              <a:buClr>
                <a:srgbClr val="3333CC"/>
              </a:buClr>
              <a:buSzPct val="8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000000"/>
                </a:solidFill>
              </a:rPr>
              <a:t>dedicated to a device</a:t>
            </a:r>
          </a:p>
          <a:p>
            <a:pPr lvl="2">
              <a:buClr>
                <a:srgbClr val="3333CC"/>
              </a:buClr>
              <a:buSzPct val="85000"/>
            </a:pPr>
            <a:r>
              <a:rPr lang="en-US" altLang="en-US" dirty="0">
                <a:solidFill>
                  <a:srgbClr val="000000"/>
                </a:solidFill>
              </a:rPr>
              <a:t>portable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buClr>
                <a:srgbClr val="3333CC"/>
              </a:buClr>
              <a:buSzPct val="85000"/>
              <a:buFont typeface="Courier New" charset="0"/>
              <a:buChar char="o"/>
            </a:pPr>
            <a:r>
              <a:rPr lang="en-US" altLang="en-US" dirty="0">
                <a:solidFill>
                  <a:srgbClr val="000000"/>
                </a:solidFill>
              </a:rPr>
              <a:t>flat </a:t>
            </a:r>
          </a:p>
          <a:p>
            <a:pPr>
              <a:buClr>
                <a:srgbClr val="3333CC"/>
              </a:buClr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MAC address does not need to be globally unique, but the current assignment ensures uniqueness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72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/>
      <p:bldP spid="307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DB287D-8737-5F4E-9A79-D4CC795EFF90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220663"/>
            <a:ext cx="8105775" cy="1143000"/>
          </a:xfrm>
        </p:spPr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Issue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328613" y="1487488"/>
            <a:ext cx="43338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ZapfDingbats" charset="0"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A finds the MAC address of B to construct</a:t>
            </a:r>
          </a:p>
        </p:txBody>
      </p:sp>
      <p:grpSp>
        <p:nvGrpSpPr>
          <p:cNvPr id="183300" name="Group 4"/>
          <p:cNvGrpSpPr>
            <a:grpSpLocks/>
          </p:cNvGrpSpPr>
          <p:nvPr/>
        </p:nvGrpSpPr>
        <p:grpSpPr bwMode="auto">
          <a:xfrm>
            <a:off x="0" y="4103688"/>
            <a:ext cx="6086475" cy="2503487"/>
            <a:chOff x="260" y="2402"/>
            <a:chExt cx="3834" cy="1577"/>
          </a:xfrm>
        </p:grpSpPr>
        <p:sp>
          <p:nvSpPr>
            <p:cNvPr id="183369" name="Rectangle 5"/>
            <p:cNvSpPr>
              <a:spLocks noChangeArrowheads="1"/>
            </p:cNvSpPr>
            <p:nvPr/>
          </p:nvSpPr>
          <p:spPr bwMode="auto">
            <a:xfrm>
              <a:off x="1951" y="3040"/>
              <a:ext cx="2143" cy="42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70" name="Text Box 6"/>
            <p:cNvSpPr txBox="1">
              <a:spLocks noChangeArrowheads="1"/>
            </p:cNvSpPr>
            <p:nvPr/>
          </p:nvSpPr>
          <p:spPr bwMode="auto">
            <a:xfrm>
              <a:off x="384" y="3051"/>
              <a:ext cx="71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ja-JP" sz="1800" dirty="0">
                  <a:solidFill>
                    <a:srgbClr val="000000"/>
                  </a:solidFill>
                </a:rPr>
                <a:t>B</a:t>
              </a:r>
              <a:r>
                <a:rPr lang="ja-JP" altLang="en-US" sz="1800" dirty="0">
                  <a:solidFill>
                    <a:srgbClr val="000000"/>
                  </a:solidFill>
                </a:rPr>
                <a:t>’</a:t>
              </a:r>
              <a:r>
                <a:rPr lang="en-US" altLang="ja-JP" sz="1800" dirty="0">
                  <a:solidFill>
                    <a:srgbClr val="000000"/>
                  </a:solidFill>
                </a:rPr>
                <a:t>s MAC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solidFill>
                    <a:srgbClr val="000000"/>
                  </a:solidFill>
                </a:rPr>
                <a:t>addr</a:t>
              </a:r>
              <a:endParaRPr lang="en-US" alt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183371" name="Text Box 7"/>
            <p:cNvSpPr txBox="1">
              <a:spLocks noChangeArrowheads="1"/>
            </p:cNvSpPr>
            <p:nvPr/>
          </p:nvSpPr>
          <p:spPr bwMode="auto">
            <a:xfrm>
              <a:off x="1066" y="3051"/>
              <a:ext cx="67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</a:t>
              </a:r>
              <a:r>
                <a:rPr lang="ja-JP" altLang="en-US" sz="1800">
                  <a:solidFill>
                    <a:srgbClr val="000000"/>
                  </a:solidFill>
                </a:rPr>
                <a:t>’</a:t>
              </a:r>
              <a:r>
                <a:rPr lang="en-US" altLang="ja-JP" sz="1800">
                  <a:solidFill>
                    <a:srgbClr val="000000"/>
                  </a:solidFill>
                </a:rPr>
                <a:t>s MAC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addr</a:t>
              </a:r>
            </a:p>
          </p:txBody>
        </p:sp>
        <p:sp>
          <p:nvSpPr>
            <p:cNvPr id="183372" name="Text Box 8"/>
            <p:cNvSpPr txBox="1">
              <a:spLocks noChangeArrowheads="1"/>
            </p:cNvSpPr>
            <p:nvPr/>
          </p:nvSpPr>
          <p:spPr bwMode="auto">
            <a:xfrm>
              <a:off x="2024" y="3040"/>
              <a:ext cx="51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</a:t>
              </a:r>
              <a:r>
                <a:rPr lang="ja-JP" altLang="en-US" sz="1800">
                  <a:solidFill>
                    <a:srgbClr val="000000"/>
                  </a:solidFill>
                </a:rPr>
                <a:t>’</a:t>
              </a:r>
              <a:r>
                <a:rPr lang="en-US" altLang="ja-JP" sz="1800">
                  <a:solidFill>
                    <a:srgbClr val="000000"/>
                  </a:solidFill>
                </a:rPr>
                <a:t>s 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addr</a:t>
              </a:r>
            </a:p>
          </p:txBody>
        </p:sp>
        <p:sp>
          <p:nvSpPr>
            <p:cNvPr id="183373" name="Text Box 9"/>
            <p:cNvSpPr txBox="1">
              <a:spLocks noChangeArrowheads="1"/>
            </p:cNvSpPr>
            <p:nvPr/>
          </p:nvSpPr>
          <p:spPr bwMode="auto">
            <a:xfrm>
              <a:off x="2607" y="3044"/>
              <a:ext cx="55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ja-JP" sz="1800" dirty="0">
                  <a:solidFill>
                    <a:srgbClr val="000000"/>
                  </a:solidFill>
                </a:rPr>
                <a:t>B</a:t>
              </a:r>
              <a:r>
                <a:rPr lang="ja-JP" altLang="en-US" sz="1800" dirty="0">
                  <a:solidFill>
                    <a:srgbClr val="000000"/>
                  </a:solidFill>
                </a:rPr>
                <a:t>’</a:t>
              </a:r>
              <a:r>
                <a:rPr lang="en-US" altLang="ja-JP" sz="1800" dirty="0">
                  <a:solidFill>
                    <a:srgbClr val="000000"/>
                  </a:solidFill>
                </a:rPr>
                <a:t>s 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solidFill>
                    <a:srgbClr val="000000"/>
                  </a:solidFill>
                </a:rPr>
                <a:t>addr</a:t>
              </a:r>
              <a:endParaRPr lang="en-US" alt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183374" name="Text Box 10"/>
            <p:cNvSpPr txBox="1">
              <a:spLocks noChangeArrowheads="1"/>
            </p:cNvSpPr>
            <p:nvPr/>
          </p:nvSpPr>
          <p:spPr bwMode="auto">
            <a:xfrm>
              <a:off x="3262" y="3127"/>
              <a:ext cx="8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IP payload</a:t>
              </a:r>
            </a:p>
          </p:txBody>
        </p:sp>
        <p:sp>
          <p:nvSpPr>
            <p:cNvPr id="183375" name="Rectangle 11"/>
            <p:cNvSpPr>
              <a:spLocks noChangeArrowheads="1"/>
            </p:cNvSpPr>
            <p:nvPr/>
          </p:nvSpPr>
          <p:spPr bwMode="auto">
            <a:xfrm>
              <a:off x="276" y="3039"/>
              <a:ext cx="3818" cy="4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76" name="Line 12"/>
            <p:cNvSpPr>
              <a:spLocks noChangeShapeType="1"/>
            </p:cNvSpPr>
            <p:nvPr/>
          </p:nvSpPr>
          <p:spPr bwMode="auto">
            <a:xfrm>
              <a:off x="1094" y="3046"/>
              <a:ext cx="0" cy="4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77" name="Line 13"/>
            <p:cNvSpPr>
              <a:spLocks noChangeShapeType="1"/>
            </p:cNvSpPr>
            <p:nvPr/>
          </p:nvSpPr>
          <p:spPr bwMode="auto">
            <a:xfrm>
              <a:off x="1784" y="3043"/>
              <a:ext cx="0" cy="4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78" name="Line 14"/>
            <p:cNvSpPr>
              <a:spLocks noChangeShapeType="1"/>
            </p:cNvSpPr>
            <p:nvPr/>
          </p:nvSpPr>
          <p:spPr bwMode="auto">
            <a:xfrm>
              <a:off x="1953" y="3047"/>
              <a:ext cx="0" cy="4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79" name="Rectangle 15"/>
            <p:cNvSpPr>
              <a:spLocks noChangeArrowheads="1"/>
            </p:cNvSpPr>
            <p:nvPr/>
          </p:nvSpPr>
          <p:spPr bwMode="auto">
            <a:xfrm>
              <a:off x="363" y="3007"/>
              <a:ext cx="47" cy="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80" name="Rectangle 16"/>
            <p:cNvSpPr>
              <a:spLocks noChangeArrowheads="1"/>
            </p:cNvSpPr>
            <p:nvPr/>
          </p:nvSpPr>
          <p:spPr bwMode="auto">
            <a:xfrm>
              <a:off x="347" y="3407"/>
              <a:ext cx="47" cy="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81" name="Rectangle 17"/>
            <p:cNvSpPr>
              <a:spLocks noChangeArrowheads="1"/>
            </p:cNvSpPr>
            <p:nvPr/>
          </p:nvSpPr>
          <p:spPr bwMode="auto">
            <a:xfrm>
              <a:off x="1841" y="3009"/>
              <a:ext cx="47" cy="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82" name="Rectangle 18"/>
            <p:cNvSpPr>
              <a:spLocks noChangeArrowheads="1"/>
            </p:cNvSpPr>
            <p:nvPr/>
          </p:nvSpPr>
          <p:spPr bwMode="auto">
            <a:xfrm>
              <a:off x="1852" y="3416"/>
              <a:ext cx="47" cy="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83" name="Text Box 19"/>
            <p:cNvSpPr txBox="1">
              <a:spLocks noChangeArrowheads="1"/>
            </p:cNvSpPr>
            <p:nvPr/>
          </p:nvSpPr>
          <p:spPr bwMode="auto">
            <a:xfrm>
              <a:off x="2586" y="3540"/>
              <a:ext cx="7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datagram</a:t>
              </a:r>
            </a:p>
          </p:txBody>
        </p:sp>
        <p:sp>
          <p:nvSpPr>
            <p:cNvPr id="183384" name="Text Box 20"/>
            <p:cNvSpPr txBox="1">
              <a:spLocks noChangeArrowheads="1"/>
            </p:cNvSpPr>
            <p:nvPr/>
          </p:nvSpPr>
          <p:spPr bwMode="auto">
            <a:xfrm>
              <a:off x="1660" y="3748"/>
              <a:ext cx="52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frame</a:t>
              </a:r>
            </a:p>
          </p:txBody>
        </p:sp>
        <p:sp>
          <p:nvSpPr>
            <p:cNvPr id="183385" name="Line 21"/>
            <p:cNvSpPr>
              <a:spLocks noChangeShapeType="1"/>
            </p:cNvSpPr>
            <p:nvPr/>
          </p:nvSpPr>
          <p:spPr bwMode="auto">
            <a:xfrm>
              <a:off x="3316" y="3660"/>
              <a:ext cx="7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86" name="Line 22"/>
            <p:cNvSpPr>
              <a:spLocks noChangeShapeType="1"/>
            </p:cNvSpPr>
            <p:nvPr/>
          </p:nvSpPr>
          <p:spPr bwMode="auto">
            <a:xfrm flipH="1">
              <a:off x="1978" y="3666"/>
              <a:ext cx="6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87" name="Line 23"/>
            <p:cNvSpPr>
              <a:spLocks noChangeShapeType="1"/>
            </p:cNvSpPr>
            <p:nvPr/>
          </p:nvSpPr>
          <p:spPr bwMode="auto">
            <a:xfrm flipH="1">
              <a:off x="260" y="3848"/>
              <a:ext cx="14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88" name="Line 24"/>
            <p:cNvSpPr>
              <a:spLocks noChangeShapeType="1"/>
            </p:cNvSpPr>
            <p:nvPr/>
          </p:nvSpPr>
          <p:spPr bwMode="auto">
            <a:xfrm>
              <a:off x="2159" y="3862"/>
              <a:ext cx="19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89" name="Text Box 25"/>
            <p:cNvSpPr txBox="1">
              <a:spLocks noChangeArrowheads="1"/>
            </p:cNvSpPr>
            <p:nvPr/>
          </p:nvSpPr>
          <p:spPr bwMode="auto">
            <a:xfrm>
              <a:off x="688" y="2402"/>
              <a:ext cx="104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frame source,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dest address</a:t>
              </a:r>
            </a:p>
          </p:txBody>
        </p:sp>
        <p:sp>
          <p:nvSpPr>
            <p:cNvPr id="183390" name="Text Box 26"/>
            <p:cNvSpPr txBox="1">
              <a:spLocks noChangeArrowheads="1"/>
            </p:cNvSpPr>
            <p:nvPr/>
          </p:nvSpPr>
          <p:spPr bwMode="auto">
            <a:xfrm>
              <a:off x="2037" y="2419"/>
              <a:ext cx="127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datagram source,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dest address</a:t>
              </a:r>
            </a:p>
          </p:txBody>
        </p:sp>
        <p:sp>
          <p:nvSpPr>
            <p:cNvPr id="183391" name="Line 27"/>
            <p:cNvSpPr>
              <a:spLocks noChangeShapeType="1"/>
            </p:cNvSpPr>
            <p:nvPr/>
          </p:nvSpPr>
          <p:spPr bwMode="auto">
            <a:xfrm flipH="1">
              <a:off x="745" y="2802"/>
              <a:ext cx="310" cy="2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92" name="Line 28"/>
            <p:cNvSpPr>
              <a:spLocks noChangeShapeType="1"/>
            </p:cNvSpPr>
            <p:nvPr/>
          </p:nvSpPr>
          <p:spPr bwMode="auto">
            <a:xfrm>
              <a:off x="1158" y="2799"/>
              <a:ext cx="277" cy="2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93" name="Line 29"/>
            <p:cNvSpPr>
              <a:spLocks noChangeShapeType="1"/>
            </p:cNvSpPr>
            <p:nvPr/>
          </p:nvSpPr>
          <p:spPr bwMode="auto">
            <a:xfrm flipH="1">
              <a:off x="2219" y="2805"/>
              <a:ext cx="310" cy="2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3301" name="Group 30"/>
          <p:cNvGrpSpPr>
            <a:grpSpLocks/>
          </p:cNvGrpSpPr>
          <p:nvPr/>
        </p:nvGrpSpPr>
        <p:grpSpPr bwMode="auto">
          <a:xfrm>
            <a:off x="3833813" y="1317625"/>
            <a:ext cx="5041900" cy="3708400"/>
            <a:chOff x="2115" y="920"/>
            <a:chExt cx="3435" cy="2597"/>
          </a:xfrm>
        </p:grpSpPr>
        <p:sp>
          <p:nvSpPr>
            <p:cNvPr id="183305" name="Freeform 31"/>
            <p:cNvSpPr>
              <a:spLocks/>
            </p:cNvSpPr>
            <p:nvPr/>
          </p:nvSpPr>
          <p:spPr bwMode="auto">
            <a:xfrm>
              <a:off x="2909" y="920"/>
              <a:ext cx="1159" cy="1227"/>
            </a:xfrm>
            <a:custGeom>
              <a:avLst/>
              <a:gdLst>
                <a:gd name="T0" fmla="*/ 408 w 1223"/>
                <a:gd name="T1" fmla="*/ 274 h 1291"/>
                <a:gd name="T2" fmla="*/ 240 w 1223"/>
                <a:gd name="T3" fmla="*/ 242 h 1291"/>
                <a:gd name="T4" fmla="*/ 206 w 1223"/>
                <a:gd name="T5" fmla="*/ 38 h 1291"/>
                <a:gd name="T6" fmla="*/ 114 w 1223"/>
                <a:gd name="T7" fmla="*/ 20 h 1291"/>
                <a:gd name="T8" fmla="*/ 23 w 1223"/>
                <a:gd name="T9" fmla="*/ 29 h 1291"/>
                <a:gd name="T10" fmla="*/ 14 w 1223"/>
                <a:gd name="T11" fmla="*/ 197 h 1291"/>
                <a:gd name="T12" fmla="*/ 13 w 1223"/>
                <a:gd name="T13" fmla="*/ 273 h 1291"/>
                <a:gd name="T14" fmla="*/ 9 w 1223"/>
                <a:gd name="T15" fmla="*/ 339 h 1291"/>
                <a:gd name="T16" fmla="*/ 9 w 1223"/>
                <a:gd name="T17" fmla="*/ 403 h 1291"/>
                <a:gd name="T18" fmla="*/ 43 w 1223"/>
                <a:gd name="T19" fmla="*/ 442 h 1291"/>
                <a:gd name="T20" fmla="*/ 206 w 1223"/>
                <a:gd name="T21" fmla="*/ 450 h 1291"/>
                <a:gd name="T22" fmla="*/ 234 w 1223"/>
                <a:gd name="T23" fmla="*/ 336 h 1291"/>
                <a:gd name="T24" fmla="*/ 402 w 1223"/>
                <a:gd name="T25" fmla="*/ 333 h 1291"/>
                <a:gd name="T26" fmla="*/ 408 w 1223"/>
                <a:gd name="T27" fmla="*/ 274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06" name="Freeform 32"/>
            <p:cNvSpPr>
              <a:spLocks/>
            </p:cNvSpPr>
            <p:nvPr/>
          </p:nvSpPr>
          <p:spPr bwMode="auto">
            <a:xfrm>
              <a:off x="4412" y="1092"/>
              <a:ext cx="1138" cy="1173"/>
            </a:xfrm>
            <a:custGeom>
              <a:avLst/>
              <a:gdLst>
                <a:gd name="T0" fmla="*/ 9 w 1201"/>
                <a:gd name="T1" fmla="*/ 258 h 1234"/>
                <a:gd name="T2" fmla="*/ 180 w 1201"/>
                <a:gd name="T3" fmla="*/ 283 h 1234"/>
                <a:gd name="T4" fmla="*/ 208 w 1201"/>
                <a:gd name="T5" fmla="*/ 412 h 1234"/>
                <a:gd name="T6" fmla="*/ 321 w 1201"/>
                <a:gd name="T7" fmla="*/ 446 h 1234"/>
                <a:gd name="T8" fmla="*/ 399 w 1201"/>
                <a:gd name="T9" fmla="*/ 402 h 1234"/>
                <a:gd name="T10" fmla="*/ 384 w 1201"/>
                <a:gd name="T11" fmla="*/ 323 h 1234"/>
                <a:gd name="T12" fmla="*/ 380 w 1201"/>
                <a:gd name="T13" fmla="*/ 250 h 1234"/>
                <a:gd name="T14" fmla="*/ 373 w 1201"/>
                <a:gd name="T15" fmla="*/ 154 h 1234"/>
                <a:gd name="T16" fmla="*/ 388 w 1201"/>
                <a:gd name="T17" fmla="*/ 79 h 1234"/>
                <a:gd name="T18" fmla="*/ 373 w 1201"/>
                <a:gd name="T19" fmla="*/ 11 h 1234"/>
                <a:gd name="T20" fmla="*/ 219 w 1201"/>
                <a:gd name="T21" fmla="*/ 29 h 1234"/>
                <a:gd name="T22" fmla="*/ 182 w 1201"/>
                <a:gd name="T23" fmla="*/ 189 h 1234"/>
                <a:gd name="T24" fmla="*/ 16 w 1201"/>
                <a:gd name="T25" fmla="*/ 200 h 1234"/>
                <a:gd name="T26" fmla="*/ 9 w 1201"/>
                <a:gd name="T27" fmla="*/ 258 h 1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1"/>
                <a:gd name="T43" fmla="*/ 0 h 1234"/>
                <a:gd name="T44" fmla="*/ 1201 w 1201"/>
                <a:gd name="T45" fmla="*/ 1234 h 123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1" h="1234">
                  <a:moveTo>
                    <a:pt x="25" y="709"/>
                  </a:moveTo>
                  <a:cubicBezTo>
                    <a:pt x="49" y="824"/>
                    <a:pt x="428" y="709"/>
                    <a:pt x="526" y="780"/>
                  </a:cubicBezTo>
                  <a:cubicBezTo>
                    <a:pt x="624" y="851"/>
                    <a:pt x="543" y="1059"/>
                    <a:pt x="613" y="1134"/>
                  </a:cubicBezTo>
                  <a:cubicBezTo>
                    <a:pt x="683" y="1209"/>
                    <a:pt x="853" y="1234"/>
                    <a:pt x="946" y="1230"/>
                  </a:cubicBezTo>
                  <a:cubicBezTo>
                    <a:pt x="1039" y="1226"/>
                    <a:pt x="1141" y="1163"/>
                    <a:pt x="1171" y="1107"/>
                  </a:cubicBezTo>
                  <a:cubicBezTo>
                    <a:pt x="1201" y="1051"/>
                    <a:pt x="1135" y="963"/>
                    <a:pt x="1126" y="894"/>
                  </a:cubicBezTo>
                  <a:cubicBezTo>
                    <a:pt x="1117" y="825"/>
                    <a:pt x="1119" y="772"/>
                    <a:pt x="1114" y="693"/>
                  </a:cubicBezTo>
                  <a:cubicBezTo>
                    <a:pt x="1109" y="614"/>
                    <a:pt x="1095" y="502"/>
                    <a:pt x="1099" y="423"/>
                  </a:cubicBezTo>
                  <a:cubicBezTo>
                    <a:pt x="1103" y="344"/>
                    <a:pt x="1141" y="281"/>
                    <a:pt x="1141" y="216"/>
                  </a:cubicBezTo>
                  <a:cubicBezTo>
                    <a:pt x="1141" y="151"/>
                    <a:pt x="1185" y="56"/>
                    <a:pt x="1102" y="33"/>
                  </a:cubicBezTo>
                  <a:cubicBezTo>
                    <a:pt x="1019" y="10"/>
                    <a:pt x="740" y="0"/>
                    <a:pt x="646" y="81"/>
                  </a:cubicBezTo>
                  <a:cubicBezTo>
                    <a:pt x="552" y="162"/>
                    <a:pt x="635" y="441"/>
                    <a:pt x="535" y="519"/>
                  </a:cubicBezTo>
                  <a:cubicBezTo>
                    <a:pt x="435" y="597"/>
                    <a:pt x="129" y="516"/>
                    <a:pt x="44" y="548"/>
                  </a:cubicBezTo>
                  <a:cubicBezTo>
                    <a:pt x="15" y="601"/>
                    <a:pt x="0" y="594"/>
                    <a:pt x="25" y="709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07" name="Freeform 33"/>
            <p:cNvSpPr>
              <a:spLocks/>
            </p:cNvSpPr>
            <p:nvPr/>
          </p:nvSpPr>
          <p:spPr bwMode="auto">
            <a:xfrm>
              <a:off x="3630" y="1916"/>
              <a:ext cx="1228" cy="893"/>
            </a:xfrm>
            <a:custGeom>
              <a:avLst/>
              <a:gdLst>
                <a:gd name="T0" fmla="*/ 208 w 1295"/>
                <a:gd name="T1" fmla="*/ 10 h 939"/>
                <a:gd name="T2" fmla="*/ 181 w 1295"/>
                <a:gd name="T3" fmla="*/ 143 h 939"/>
                <a:gd name="T4" fmla="*/ 27 w 1295"/>
                <a:gd name="T5" fmla="*/ 173 h 939"/>
                <a:gd name="T6" fmla="*/ 13 w 1295"/>
                <a:gd name="T7" fmla="*/ 312 h 939"/>
                <a:gd name="T8" fmla="*/ 71 w 1295"/>
                <a:gd name="T9" fmla="*/ 341 h 939"/>
                <a:gd name="T10" fmla="*/ 148 w 1295"/>
                <a:gd name="T11" fmla="*/ 341 h 939"/>
                <a:gd name="T12" fmla="*/ 244 w 1295"/>
                <a:gd name="T13" fmla="*/ 325 h 939"/>
                <a:gd name="T14" fmla="*/ 425 w 1295"/>
                <a:gd name="T15" fmla="*/ 309 h 939"/>
                <a:gd name="T16" fmla="*/ 383 w 1295"/>
                <a:gd name="T17" fmla="*/ 168 h 939"/>
                <a:gd name="T18" fmla="*/ 269 w 1295"/>
                <a:gd name="T19" fmla="*/ 133 h 939"/>
                <a:gd name="T20" fmla="*/ 264 w 1295"/>
                <a:gd name="T21" fmla="*/ 16 h 939"/>
                <a:gd name="T22" fmla="*/ 208 w 1295"/>
                <a:gd name="T23" fmla="*/ 10 h 9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5"/>
                <a:gd name="T37" fmla="*/ 0 h 939"/>
                <a:gd name="T38" fmla="*/ 1295 w 1295"/>
                <a:gd name="T39" fmla="*/ 939 h 9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5" h="939">
                  <a:moveTo>
                    <a:pt x="600" y="30"/>
                  </a:moveTo>
                  <a:cubicBezTo>
                    <a:pt x="486" y="60"/>
                    <a:pt x="610" y="247"/>
                    <a:pt x="525" y="393"/>
                  </a:cubicBezTo>
                  <a:cubicBezTo>
                    <a:pt x="439" y="467"/>
                    <a:pt x="162" y="394"/>
                    <a:pt x="81" y="471"/>
                  </a:cubicBezTo>
                  <a:cubicBezTo>
                    <a:pt x="0" y="548"/>
                    <a:pt x="18" y="779"/>
                    <a:pt x="39" y="855"/>
                  </a:cubicBezTo>
                  <a:cubicBezTo>
                    <a:pt x="60" y="931"/>
                    <a:pt x="142" y="915"/>
                    <a:pt x="207" y="927"/>
                  </a:cubicBezTo>
                  <a:cubicBezTo>
                    <a:pt x="272" y="939"/>
                    <a:pt x="346" y="933"/>
                    <a:pt x="429" y="927"/>
                  </a:cubicBezTo>
                  <a:cubicBezTo>
                    <a:pt x="512" y="921"/>
                    <a:pt x="572" y="904"/>
                    <a:pt x="705" y="891"/>
                  </a:cubicBezTo>
                  <a:cubicBezTo>
                    <a:pt x="838" y="878"/>
                    <a:pt x="1159" y="921"/>
                    <a:pt x="1227" y="849"/>
                  </a:cubicBezTo>
                  <a:cubicBezTo>
                    <a:pt x="1295" y="777"/>
                    <a:pt x="1188" y="540"/>
                    <a:pt x="1113" y="459"/>
                  </a:cubicBezTo>
                  <a:cubicBezTo>
                    <a:pt x="1038" y="378"/>
                    <a:pt x="835" y="432"/>
                    <a:pt x="777" y="363"/>
                  </a:cubicBezTo>
                  <a:cubicBezTo>
                    <a:pt x="719" y="294"/>
                    <a:pt x="791" y="97"/>
                    <a:pt x="762" y="42"/>
                  </a:cubicBezTo>
                  <a:cubicBezTo>
                    <a:pt x="708" y="15"/>
                    <a:pt x="714" y="0"/>
                    <a:pt x="600" y="30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08" name="Object 34"/>
            <p:cNvGraphicFramePr>
              <a:graphicFrameLocks noChangeAspect="1"/>
            </p:cNvGraphicFramePr>
            <p:nvPr/>
          </p:nvGraphicFramePr>
          <p:xfrm>
            <a:off x="2955" y="983"/>
            <a:ext cx="349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66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5" y="983"/>
                          <a:ext cx="349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3309" name="Line 35"/>
            <p:cNvSpPr>
              <a:spLocks noChangeShapeType="1"/>
            </p:cNvSpPr>
            <p:nvPr/>
          </p:nvSpPr>
          <p:spPr bwMode="auto">
            <a:xfrm>
              <a:off x="3290" y="1206"/>
              <a:ext cx="16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0" name="Line 36"/>
            <p:cNvSpPr>
              <a:spLocks noChangeShapeType="1"/>
            </p:cNvSpPr>
            <p:nvPr/>
          </p:nvSpPr>
          <p:spPr bwMode="auto">
            <a:xfrm flipH="1">
              <a:off x="3464" y="1198"/>
              <a:ext cx="0" cy="7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1" name="Line 37"/>
            <p:cNvSpPr>
              <a:spLocks noChangeShapeType="1"/>
            </p:cNvSpPr>
            <p:nvPr/>
          </p:nvSpPr>
          <p:spPr bwMode="auto">
            <a:xfrm flipV="1">
              <a:off x="3290" y="1592"/>
              <a:ext cx="16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2" name="Line 38"/>
            <p:cNvSpPr>
              <a:spLocks noChangeShapeType="1"/>
            </p:cNvSpPr>
            <p:nvPr/>
          </p:nvSpPr>
          <p:spPr bwMode="auto">
            <a:xfrm>
              <a:off x="3296" y="1968"/>
              <a:ext cx="16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13" name="Object 39"/>
            <p:cNvGraphicFramePr>
              <a:graphicFrameLocks noChangeAspect="1"/>
            </p:cNvGraphicFramePr>
            <p:nvPr/>
          </p:nvGraphicFramePr>
          <p:xfrm>
            <a:off x="2955" y="1382"/>
            <a:ext cx="349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67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5" y="1382"/>
                          <a:ext cx="349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314" name="Object 40"/>
            <p:cNvGraphicFramePr>
              <a:graphicFrameLocks noChangeAspect="1"/>
            </p:cNvGraphicFramePr>
            <p:nvPr/>
          </p:nvGraphicFramePr>
          <p:xfrm>
            <a:off x="2955" y="1747"/>
            <a:ext cx="349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68" name="Clip" r:id="rId7" imgW="1307079" imgH="1083682" progId="MS_ClipArt_Gallery.2">
                    <p:embed/>
                  </p:oleObj>
                </mc:Choice>
                <mc:Fallback>
                  <p:oleObj name="Clip" r:id="rId7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5" y="1747"/>
                          <a:ext cx="349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3315" name="Line 41"/>
            <p:cNvSpPr>
              <a:spLocks noChangeShapeType="1"/>
            </p:cNvSpPr>
            <p:nvPr/>
          </p:nvSpPr>
          <p:spPr bwMode="auto">
            <a:xfrm>
              <a:off x="3464" y="1711"/>
              <a:ext cx="61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3316" name="Group 42"/>
            <p:cNvGrpSpPr>
              <a:grpSpLocks/>
            </p:cNvGrpSpPr>
            <p:nvPr/>
          </p:nvGrpSpPr>
          <p:grpSpPr bwMode="auto">
            <a:xfrm>
              <a:off x="4027" y="1690"/>
              <a:ext cx="424" cy="228"/>
              <a:chOff x="3600" y="219"/>
              <a:chExt cx="360" cy="175"/>
            </a:xfrm>
          </p:grpSpPr>
          <p:sp>
            <p:nvSpPr>
              <p:cNvPr id="183356" name="Oval 4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357" name="Line 4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58" name="Line 4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59" name="Rectangle 4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83360" name="Oval 4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3361" name="Group 4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83366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367" name="Line 5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368" name="Line 5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3362" name="Group 5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8336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364" name="Line 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365" name="Line 5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3317" name="Text Box 56"/>
            <p:cNvSpPr txBox="1">
              <a:spLocks noChangeArrowheads="1"/>
            </p:cNvSpPr>
            <p:nvPr/>
          </p:nvSpPr>
          <p:spPr bwMode="auto">
            <a:xfrm>
              <a:off x="3264" y="1011"/>
              <a:ext cx="703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18" name="Rectangle 57"/>
            <p:cNvSpPr>
              <a:spLocks noChangeArrowheads="1"/>
            </p:cNvSpPr>
            <p:nvPr/>
          </p:nvSpPr>
          <p:spPr bwMode="auto">
            <a:xfrm>
              <a:off x="3318" y="1443"/>
              <a:ext cx="184" cy="10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19" name="Text Box 58"/>
            <p:cNvSpPr txBox="1">
              <a:spLocks noChangeArrowheads="1"/>
            </p:cNvSpPr>
            <p:nvPr/>
          </p:nvSpPr>
          <p:spPr bwMode="auto">
            <a:xfrm>
              <a:off x="3274" y="1388"/>
              <a:ext cx="703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20" name="Text Box 59"/>
            <p:cNvSpPr txBox="1">
              <a:spLocks noChangeArrowheads="1"/>
            </p:cNvSpPr>
            <p:nvPr/>
          </p:nvSpPr>
          <p:spPr bwMode="auto">
            <a:xfrm>
              <a:off x="3197" y="1957"/>
              <a:ext cx="703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223.1.1.3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21" name="Text Box 60"/>
            <p:cNvSpPr txBox="1">
              <a:spLocks noChangeArrowheads="1"/>
            </p:cNvSpPr>
            <p:nvPr/>
          </p:nvSpPr>
          <p:spPr bwMode="auto">
            <a:xfrm>
              <a:off x="3669" y="1556"/>
              <a:ext cx="703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223.1.1.4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22" name="Line 61"/>
            <p:cNvSpPr>
              <a:spLocks noChangeShapeType="1"/>
            </p:cNvSpPr>
            <p:nvPr/>
          </p:nvSpPr>
          <p:spPr bwMode="auto">
            <a:xfrm>
              <a:off x="4388" y="1717"/>
              <a:ext cx="60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23" name="Text Box 62"/>
            <p:cNvSpPr txBox="1">
              <a:spLocks noChangeArrowheads="1"/>
            </p:cNvSpPr>
            <p:nvPr/>
          </p:nvSpPr>
          <p:spPr bwMode="auto">
            <a:xfrm>
              <a:off x="4312" y="1550"/>
              <a:ext cx="703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223.1.2.9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24" name="Line 63"/>
            <p:cNvSpPr>
              <a:spLocks noChangeShapeType="1"/>
            </p:cNvSpPr>
            <p:nvPr/>
          </p:nvSpPr>
          <p:spPr bwMode="auto">
            <a:xfrm flipH="1">
              <a:off x="4999" y="1300"/>
              <a:ext cx="0" cy="7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25" name="Object 64"/>
            <p:cNvGraphicFramePr>
              <a:graphicFrameLocks noChangeAspect="1"/>
            </p:cNvGraphicFramePr>
            <p:nvPr/>
          </p:nvGraphicFramePr>
          <p:xfrm>
            <a:off x="5105" y="1125"/>
            <a:ext cx="349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69" name="Clip" r:id="rId8" imgW="1307079" imgH="1083682" progId="MS_ClipArt_Gallery.2">
                    <p:embed/>
                  </p:oleObj>
                </mc:Choice>
                <mc:Fallback>
                  <p:oleObj name="Clip" r:id="rId8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5" y="1125"/>
                          <a:ext cx="349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3326" name="Line 65"/>
            <p:cNvSpPr>
              <a:spLocks noChangeShapeType="1"/>
            </p:cNvSpPr>
            <p:nvPr/>
          </p:nvSpPr>
          <p:spPr bwMode="auto">
            <a:xfrm>
              <a:off x="4999" y="1303"/>
              <a:ext cx="14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27" name="Object 66"/>
            <p:cNvGraphicFramePr>
              <a:graphicFrameLocks noChangeAspect="1"/>
            </p:cNvGraphicFramePr>
            <p:nvPr/>
          </p:nvGraphicFramePr>
          <p:xfrm>
            <a:off x="5108" y="1952"/>
            <a:ext cx="349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70" name="Clip" r:id="rId9" imgW="1307079" imgH="1083682" progId="MS_ClipArt_Gallery.2">
                    <p:embed/>
                  </p:oleObj>
                </mc:Choice>
                <mc:Fallback>
                  <p:oleObj name="Clip" r:id="rId9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8" y="1952"/>
                          <a:ext cx="349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3328" name="Line 67"/>
            <p:cNvSpPr>
              <a:spLocks noChangeShapeType="1"/>
            </p:cNvSpPr>
            <p:nvPr/>
          </p:nvSpPr>
          <p:spPr bwMode="auto">
            <a:xfrm>
              <a:off x="4999" y="2065"/>
              <a:ext cx="141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29" name="Rectangle 68"/>
            <p:cNvSpPr>
              <a:spLocks noChangeArrowheads="1"/>
            </p:cNvSpPr>
            <p:nvPr/>
          </p:nvSpPr>
          <p:spPr bwMode="auto">
            <a:xfrm>
              <a:off x="4967" y="1913"/>
              <a:ext cx="102" cy="109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30" name="Text Box 69"/>
            <p:cNvSpPr txBox="1">
              <a:spLocks noChangeArrowheads="1"/>
            </p:cNvSpPr>
            <p:nvPr/>
          </p:nvSpPr>
          <p:spPr bwMode="auto">
            <a:xfrm>
              <a:off x="4601" y="1861"/>
              <a:ext cx="703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31" name="Rectangle 70"/>
            <p:cNvSpPr>
              <a:spLocks noChangeArrowheads="1"/>
            </p:cNvSpPr>
            <p:nvPr/>
          </p:nvSpPr>
          <p:spPr bwMode="auto">
            <a:xfrm>
              <a:off x="4976" y="1332"/>
              <a:ext cx="147" cy="10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32" name="Text Box 71"/>
            <p:cNvSpPr txBox="1">
              <a:spLocks noChangeArrowheads="1"/>
            </p:cNvSpPr>
            <p:nvPr/>
          </p:nvSpPr>
          <p:spPr bwMode="auto">
            <a:xfrm>
              <a:off x="4511" y="1274"/>
              <a:ext cx="703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33" name="Line 72"/>
            <p:cNvSpPr>
              <a:spLocks noChangeShapeType="1"/>
            </p:cNvSpPr>
            <p:nvPr/>
          </p:nvSpPr>
          <p:spPr bwMode="auto">
            <a:xfrm flipH="1">
              <a:off x="4246" y="1919"/>
              <a:ext cx="0" cy="4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34" name="Line 73"/>
            <p:cNvSpPr>
              <a:spLocks noChangeShapeType="1"/>
            </p:cNvSpPr>
            <p:nvPr/>
          </p:nvSpPr>
          <p:spPr bwMode="auto">
            <a:xfrm flipH="1">
              <a:off x="3853" y="2350"/>
              <a:ext cx="7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35" name="Line 74"/>
            <p:cNvSpPr>
              <a:spLocks noChangeShapeType="1"/>
            </p:cNvSpPr>
            <p:nvPr/>
          </p:nvSpPr>
          <p:spPr bwMode="auto">
            <a:xfrm flipH="1" flipV="1">
              <a:off x="3851" y="2345"/>
              <a:ext cx="2" cy="1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36" name="Line 75"/>
            <p:cNvSpPr>
              <a:spLocks noChangeShapeType="1"/>
            </p:cNvSpPr>
            <p:nvPr/>
          </p:nvSpPr>
          <p:spPr bwMode="auto">
            <a:xfrm flipH="1" flipV="1">
              <a:off x="4554" y="2348"/>
              <a:ext cx="2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3337" name="Object 76"/>
            <p:cNvGraphicFramePr>
              <a:graphicFrameLocks noChangeAspect="1"/>
            </p:cNvGraphicFramePr>
            <p:nvPr/>
          </p:nvGraphicFramePr>
          <p:xfrm>
            <a:off x="4426" y="2443"/>
            <a:ext cx="349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71" name="Clip" r:id="rId10" imgW="1307079" imgH="1083682" progId="MS_ClipArt_Gallery.2">
                    <p:embed/>
                  </p:oleObj>
                </mc:Choice>
                <mc:Fallback>
                  <p:oleObj name="Clip" r:id="rId10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6" y="2443"/>
                          <a:ext cx="349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338" name="Object 77"/>
            <p:cNvGraphicFramePr>
              <a:graphicFrameLocks noChangeAspect="1"/>
            </p:cNvGraphicFramePr>
            <p:nvPr/>
          </p:nvGraphicFramePr>
          <p:xfrm>
            <a:off x="3675" y="2452"/>
            <a:ext cx="349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72" name="Clip" r:id="rId11" imgW="1307079" imgH="1083682" progId="MS_ClipArt_Gallery.2">
                    <p:embed/>
                  </p:oleObj>
                </mc:Choice>
                <mc:Fallback>
                  <p:oleObj name="Clip" r:id="rId11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5" y="2452"/>
                          <a:ext cx="349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3339" name="Text Box 78"/>
            <p:cNvSpPr txBox="1">
              <a:spLocks noChangeArrowheads="1"/>
            </p:cNvSpPr>
            <p:nvPr/>
          </p:nvSpPr>
          <p:spPr bwMode="auto">
            <a:xfrm>
              <a:off x="4557" y="2258"/>
              <a:ext cx="703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40" name="Text Box 79"/>
            <p:cNvSpPr txBox="1">
              <a:spLocks noChangeArrowheads="1"/>
            </p:cNvSpPr>
            <p:nvPr/>
          </p:nvSpPr>
          <p:spPr bwMode="auto">
            <a:xfrm>
              <a:off x="3258" y="2280"/>
              <a:ext cx="703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41" name="Rectangle 80"/>
            <p:cNvSpPr>
              <a:spLocks noChangeArrowheads="1"/>
            </p:cNvSpPr>
            <p:nvPr/>
          </p:nvSpPr>
          <p:spPr bwMode="auto">
            <a:xfrm>
              <a:off x="4208" y="1999"/>
              <a:ext cx="76" cy="10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3342" name="Text Box 81"/>
            <p:cNvSpPr txBox="1">
              <a:spLocks noChangeArrowheads="1"/>
            </p:cNvSpPr>
            <p:nvPr/>
          </p:nvSpPr>
          <p:spPr bwMode="auto">
            <a:xfrm>
              <a:off x="3886" y="1952"/>
              <a:ext cx="77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223.1.3.27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83343" name="Group 82"/>
            <p:cNvGrpSpPr>
              <a:grpSpLocks/>
            </p:cNvGrpSpPr>
            <p:nvPr/>
          </p:nvGrpSpPr>
          <p:grpSpPr bwMode="auto">
            <a:xfrm>
              <a:off x="3015" y="960"/>
              <a:ext cx="251" cy="278"/>
              <a:chOff x="2822" y="1181"/>
              <a:chExt cx="265" cy="292"/>
            </a:xfrm>
          </p:grpSpPr>
          <p:sp>
            <p:nvSpPr>
              <p:cNvPr id="183354" name="Rectangle 83"/>
              <p:cNvSpPr>
                <a:spLocks noChangeArrowheads="1"/>
              </p:cNvSpPr>
              <p:nvPr/>
            </p:nvSpPr>
            <p:spPr bwMode="auto">
              <a:xfrm>
                <a:off x="2886" y="1230"/>
                <a:ext cx="11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355" name="Text Box 84"/>
              <p:cNvSpPr txBox="1">
                <a:spLocks noChangeArrowheads="1"/>
              </p:cNvSpPr>
              <p:nvPr/>
            </p:nvSpPr>
            <p:spPr bwMode="auto">
              <a:xfrm>
                <a:off x="2822" y="1181"/>
                <a:ext cx="265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A</a:t>
                </a: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83344" name="Group 85"/>
            <p:cNvGrpSpPr>
              <a:grpSpLocks/>
            </p:cNvGrpSpPr>
            <p:nvPr/>
          </p:nvGrpSpPr>
          <p:grpSpPr bwMode="auto">
            <a:xfrm>
              <a:off x="3009" y="1701"/>
              <a:ext cx="235" cy="278"/>
              <a:chOff x="2821" y="1181"/>
              <a:chExt cx="248" cy="291"/>
            </a:xfrm>
          </p:grpSpPr>
          <p:sp>
            <p:nvSpPr>
              <p:cNvPr id="183352" name="Rectangle 86"/>
              <p:cNvSpPr>
                <a:spLocks noChangeArrowheads="1"/>
              </p:cNvSpPr>
              <p:nvPr/>
            </p:nvSpPr>
            <p:spPr bwMode="auto">
              <a:xfrm>
                <a:off x="2886" y="1230"/>
                <a:ext cx="11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353" name="Text Box 87"/>
              <p:cNvSpPr txBox="1">
                <a:spLocks noChangeArrowheads="1"/>
              </p:cNvSpPr>
              <p:nvPr/>
            </p:nvSpPr>
            <p:spPr bwMode="auto">
              <a:xfrm>
                <a:off x="2821" y="1181"/>
                <a:ext cx="24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B</a:t>
                </a: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3346" name="Line 91"/>
            <p:cNvSpPr>
              <a:spLocks noChangeShapeType="1"/>
            </p:cNvSpPr>
            <p:nvPr/>
          </p:nvSpPr>
          <p:spPr bwMode="auto">
            <a:xfrm>
              <a:off x="2115" y="3312"/>
              <a:ext cx="277" cy="2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48" name="Rectangle 93"/>
            <p:cNvSpPr>
              <a:spLocks noChangeArrowheads="1"/>
            </p:cNvSpPr>
            <p:nvPr/>
          </p:nvSpPr>
          <p:spPr bwMode="auto">
            <a:xfrm>
              <a:off x="3959" y="1740"/>
              <a:ext cx="108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426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620C8B-85F7-4341-8BDE-49CC407BF7E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85346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3813"/>
            <a:ext cx="5156200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7" name="Rectangle 3"/>
          <p:cNvSpPr>
            <a:spLocks noGrp="1" noChangeArrowheads="1"/>
          </p:cNvSpPr>
          <p:nvPr>
            <p:ph type="title"/>
          </p:nvPr>
        </p:nvSpPr>
        <p:spPr>
          <a:xfrm>
            <a:off x="501650" y="241300"/>
            <a:ext cx="8191500" cy="901700"/>
          </a:xfrm>
        </p:spPr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Recall: Address Resolution Table</a:t>
            </a:r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908550" y="1474788"/>
            <a:ext cx="3990975" cy="318293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000" dirty="0">
                <a:ea typeface="ＭＳ Ｐゴシック" charset="-128"/>
              </a:rPr>
              <a:t>Each IP node (Host, Router) on LAN has  </a:t>
            </a:r>
            <a:r>
              <a:rPr lang="en-US" altLang="en-US" sz="2000" dirty="0">
                <a:solidFill>
                  <a:srgbClr val="FF0000"/>
                </a:solidFill>
                <a:ea typeface="ＭＳ Ｐゴシック" charset="-128"/>
              </a:rPr>
              <a:t>ARP </a:t>
            </a:r>
            <a:r>
              <a:rPr lang="en-US" altLang="en-US" sz="2000" dirty="0">
                <a:ea typeface="ＭＳ Ｐゴシック" charset="-128"/>
              </a:rPr>
              <a:t>table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000" dirty="0">
                <a:ea typeface="ＭＳ Ｐゴシック" charset="-128"/>
              </a:rPr>
              <a:t>ARP Table: IP/MAC address mappings for some LAN nodes</a:t>
            </a:r>
          </a:p>
          <a:p>
            <a:pPr>
              <a:buFont typeface="ZapfDingbats" charset="0"/>
              <a:buNone/>
            </a:pPr>
            <a:r>
              <a:rPr lang="en-US" altLang="en-US" sz="1600" dirty="0">
                <a:ea typeface="ＭＳ Ｐゴシック" charset="-128"/>
              </a:rPr>
              <a:t>    &lt; IP address; MAC address; TTL&gt;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1400" dirty="0">
                <a:ea typeface="ＭＳ Ｐゴシック" charset="-128"/>
              </a:rPr>
              <a:t> </a:t>
            </a:r>
            <a:r>
              <a:rPr lang="en-US" altLang="en-US" sz="1800" dirty="0">
                <a:ea typeface="ＭＳ Ｐゴシック" charset="-128"/>
              </a:rPr>
              <a:t>TTL (Time To Live): time after which address mapping will be forgotten (typically 20 min)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185349" name="Rectangle 5"/>
          <p:cNvSpPr>
            <a:spLocks noChangeArrowheads="1"/>
          </p:cNvSpPr>
          <p:nvPr/>
        </p:nvSpPr>
        <p:spPr bwMode="auto">
          <a:xfrm>
            <a:off x="536575" y="5165725"/>
            <a:ext cx="8015288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  <a:buClr>
                <a:srgbClr val="3333CC"/>
              </a:buClr>
              <a:buFont typeface="ZapfDingbats" charset="0"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lvl="1">
              <a:lnSpc>
                <a:spcPct val="80000"/>
              </a:lnSpc>
              <a:buClr>
                <a:srgbClr val="3333CC"/>
              </a:buClr>
              <a:buFont typeface="ZapfDingbats" charset="0"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charset="0"/>
              </a:rPr>
              <a:t>[yry3@cicada yry3]$ /sbin/arp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ZapfDingbats" charset="0"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charset="0"/>
              </a:rPr>
              <a:t>Address                  HWtype  HWaddress           Flags Mask            Iface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ZapfDingbats" charset="0"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charset="0"/>
              </a:rPr>
              <a:t>zoo-gatew.cs.yale.edu    ether   AA:00:04:00:20:D4   C                     eth0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ZapfDingbats" charset="0"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charset="0"/>
              </a:rPr>
              <a:t>artemis.zoo.cs.yale.edu  ether   00:06:5B:3F:6E:21   C                     eth0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 typeface="ZapfDingbats" charset="0"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charset="0"/>
              </a:rPr>
              <a:t>lab.zoo.cs.yale.edu      ether   00:B0:D0:F3:C7:A5   C                     eth0</a:t>
            </a:r>
            <a:endParaRPr lang="en-US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0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6C2768-52DB-F741-B510-0298204C233B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Recall: ARP Protocol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8015288" cy="490061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ARP table by the ARP Protocol, which is a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ea typeface="ＭＳ Ｐゴシック" charset="-128"/>
              </a:rPr>
              <a:t>plug-and-play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protocol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nodes create their ARP tables without intervention from net administrator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A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broadcast</a:t>
            </a:r>
            <a:r>
              <a:rPr lang="en-US" altLang="en-US" dirty="0">
                <a:ea typeface="ＭＳ Ｐゴシック" charset="-128"/>
              </a:rPr>
              <a:t> protocol: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source broadcasts query frame, containing queried IP address </a:t>
            </a:r>
          </a:p>
          <a:p>
            <a:pPr lvl="2"/>
            <a:r>
              <a:rPr lang="en-US" altLang="en-US" sz="2400" dirty="0">
                <a:ea typeface="ＭＳ Ｐゴシック" charset="-128"/>
              </a:rPr>
              <a:t>all machines on LAN receive ARP query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destination D receives ARP frame, replies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frame sent to A</a:t>
            </a:r>
            <a:r>
              <a:rPr lang="ja-JP" altLang="en-US" dirty="0">
                <a:ea typeface="ＭＳ Ｐゴシック" charset="-128"/>
              </a:rPr>
              <a:t>’</a:t>
            </a:r>
            <a:r>
              <a:rPr lang="en-US" altLang="ja-JP" dirty="0">
                <a:ea typeface="ＭＳ Ｐゴシック" charset="-128"/>
              </a:rPr>
              <a:t>s MAC address (unicast)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979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289DAC-D87A-364F-8DAE-C1B17968F6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4626" name="Rectangle 88"/>
          <p:cNvSpPr>
            <a:spLocks noChangeArrowheads="1"/>
          </p:cNvSpPr>
          <p:nvPr/>
        </p:nvSpPr>
        <p:spPr bwMode="auto">
          <a:xfrm>
            <a:off x="5111750" y="1184275"/>
            <a:ext cx="3641725" cy="19335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4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" y="209550"/>
            <a:ext cx="8105775" cy="1143000"/>
          </a:xfrm>
        </p:spPr>
        <p:txBody>
          <a:bodyPr/>
          <a:lstStyle/>
          <a:p>
            <a:r>
              <a:rPr lang="en-US" altLang="zh-CN" sz="2000">
                <a:ea typeface="宋体" charset="-122"/>
              </a:rPr>
              <a:t>Putting it Together: Example 2 (Different Networks)</a:t>
            </a:r>
            <a:r>
              <a:rPr lang="en-US" altLang="en-US" sz="2000">
                <a:ea typeface="ＭＳ Ｐゴシック" charset="-128"/>
              </a:rPr>
              <a:t>: A-&gt; E</a:t>
            </a:r>
            <a:endParaRPr lang="en-US" altLang="en-US" sz="2800">
              <a:ea typeface="ＭＳ Ｐゴシック" charset="-128"/>
            </a:endParaRPr>
          </a:p>
        </p:txBody>
      </p:sp>
      <p:sp>
        <p:nvSpPr>
          <p:cNvPr id="154628" name="Freeform 3"/>
          <p:cNvSpPr>
            <a:spLocks/>
          </p:cNvSpPr>
          <p:nvPr/>
        </p:nvSpPr>
        <p:spPr bwMode="auto">
          <a:xfrm>
            <a:off x="4867275" y="2085975"/>
            <a:ext cx="295275" cy="1143000"/>
          </a:xfrm>
          <a:custGeom>
            <a:avLst/>
            <a:gdLst>
              <a:gd name="T0" fmla="*/ 2147483646 w 186"/>
              <a:gd name="T1" fmla="*/ 0 h 720"/>
              <a:gd name="T2" fmla="*/ 2147483646 w 186"/>
              <a:gd name="T3" fmla="*/ 2147483646 h 720"/>
              <a:gd name="T4" fmla="*/ 0 60000 65536"/>
              <a:gd name="T5" fmla="*/ 0 60000 65536"/>
              <a:gd name="T6" fmla="*/ 0 w 186"/>
              <a:gd name="T7" fmla="*/ 0 h 720"/>
              <a:gd name="T8" fmla="*/ 186 w 186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86" h="720">
                <a:moveTo>
                  <a:pt x="186" y="0"/>
                </a:moveTo>
                <a:cubicBezTo>
                  <a:pt x="36" y="198"/>
                  <a:pt x="0" y="360"/>
                  <a:pt x="60" y="720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4"/>
          <p:cNvSpPr>
            <a:spLocks noChangeArrowheads="1"/>
          </p:cNvSpPr>
          <p:nvPr/>
        </p:nvSpPr>
        <p:spPr bwMode="auto">
          <a:xfrm>
            <a:off x="409707" y="1890478"/>
            <a:ext cx="40671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lvl="0" indent="-342900"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</a:rPr>
              <a:t>Setting: Host A network layer receives a packet above.</a:t>
            </a:r>
          </a:p>
          <a:p>
            <a:pPr marL="342900" lvl="0" indent="-342900"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</a:rPr>
              <a:t>Action: </a:t>
            </a:r>
          </a:p>
          <a:p>
            <a:pPr marL="742950" lvl="1" indent="-285750">
              <a:buClr>
                <a:srgbClr val="3333CC"/>
              </a:buClr>
              <a:buFont typeface="Arial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Host A looks up destination in routing table</a:t>
            </a:r>
          </a:p>
          <a:p>
            <a:pPr marL="1200150" lvl="2" indent="-285750">
              <a:buClr>
                <a:srgbClr val="3333CC"/>
              </a:buClr>
              <a:buFont typeface="Arial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Find next hop should be 223.1.1.4</a:t>
            </a:r>
          </a:p>
          <a:p>
            <a:pPr marL="742950" lvl="1" indent="-285750">
              <a:buClr>
                <a:srgbClr val="3333CC"/>
              </a:buClr>
              <a:buFont typeface="Arial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Hand datagram to link layer to send inside a link-layer frame</a:t>
            </a:r>
          </a:p>
        </p:txBody>
      </p:sp>
      <p:sp>
        <p:nvSpPr>
          <p:cNvPr id="154630" name="Rectangle 5"/>
          <p:cNvSpPr>
            <a:spLocks noChangeArrowheads="1"/>
          </p:cNvSpPr>
          <p:nvPr/>
        </p:nvSpPr>
        <p:spPr bwMode="auto">
          <a:xfrm>
            <a:off x="561975" y="1315758"/>
            <a:ext cx="3590925" cy="504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4631" name="Rectangle 6"/>
          <p:cNvSpPr>
            <a:spLocks noChangeArrowheads="1"/>
          </p:cNvSpPr>
          <p:nvPr/>
        </p:nvSpPr>
        <p:spPr bwMode="auto">
          <a:xfrm>
            <a:off x="485775" y="1382433"/>
            <a:ext cx="3590925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4632" name="Text Box 7"/>
          <p:cNvSpPr txBox="1">
            <a:spLocks noChangeArrowheads="1"/>
          </p:cNvSpPr>
          <p:nvPr/>
        </p:nvSpPr>
        <p:spPr bwMode="auto">
          <a:xfrm>
            <a:off x="479425" y="1299883"/>
            <a:ext cx="796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misc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fields</a:t>
            </a:r>
          </a:p>
        </p:txBody>
      </p:sp>
      <p:sp>
        <p:nvSpPr>
          <p:cNvPr id="154633" name="Line 8"/>
          <p:cNvSpPr>
            <a:spLocks noChangeShapeType="1"/>
          </p:cNvSpPr>
          <p:nvPr/>
        </p:nvSpPr>
        <p:spPr bwMode="auto">
          <a:xfrm>
            <a:off x="1247775" y="139195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4" name="Text Box 9"/>
          <p:cNvSpPr txBox="1">
            <a:spLocks noChangeArrowheads="1"/>
          </p:cNvSpPr>
          <p:nvPr/>
        </p:nvSpPr>
        <p:spPr bwMode="auto">
          <a:xfrm>
            <a:off x="1216025" y="1461808"/>
            <a:ext cx="1084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223.1.1.1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4635" name="Text Box 10"/>
          <p:cNvSpPr txBox="1">
            <a:spLocks noChangeArrowheads="1"/>
          </p:cNvSpPr>
          <p:nvPr/>
        </p:nvSpPr>
        <p:spPr bwMode="auto">
          <a:xfrm>
            <a:off x="2198688" y="1461808"/>
            <a:ext cx="11572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223.1.2.3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4636" name="Line 11"/>
          <p:cNvSpPr>
            <a:spLocks noChangeShapeType="1"/>
          </p:cNvSpPr>
          <p:nvPr/>
        </p:nvSpPr>
        <p:spPr bwMode="auto">
          <a:xfrm>
            <a:off x="2238375" y="139195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7" name="Line 12"/>
          <p:cNvSpPr>
            <a:spLocks noChangeShapeType="1"/>
          </p:cNvSpPr>
          <p:nvPr/>
        </p:nvSpPr>
        <p:spPr bwMode="auto">
          <a:xfrm>
            <a:off x="3286125" y="138243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8" name="Text Box 13"/>
          <p:cNvSpPr txBox="1">
            <a:spLocks noChangeArrowheads="1"/>
          </p:cNvSpPr>
          <p:nvPr/>
        </p:nvSpPr>
        <p:spPr bwMode="auto">
          <a:xfrm>
            <a:off x="3348038" y="1452283"/>
            <a:ext cx="661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data</a:t>
            </a:r>
          </a:p>
        </p:txBody>
      </p:sp>
      <p:grpSp>
        <p:nvGrpSpPr>
          <p:cNvPr id="154639" name="Group 14"/>
          <p:cNvGrpSpPr>
            <a:grpSpLocks/>
          </p:cNvGrpSpPr>
          <p:nvPr/>
        </p:nvGrpSpPr>
        <p:grpSpPr bwMode="auto">
          <a:xfrm>
            <a:off x="4606925" y="3094038"/>
            <a:ext cx="4422775" cy="3154362"/>
            <a:chOff x="2902" y="1949"/>
            <a:chExt cx="2786" cy="1987"/>
          </a:xfrm>
        </p:grpSpPr>
        <p:sp>
          <p:nvSpPr>
            <p:cNvPr id="154653" name="Freeform 15"/>
            <p:cNvSpPr>
              <a:spLocks/>
            </p:cNvSpPr>
            <p:nvPr/>
          </p:nvSpPr>
          <p:spPr bwMode="auto">
            <a:xfrm>
              <a:off x="2902" y="1949"/>
              <a:ext cx="1223" cy="1291"/>
            </a:xfrm>
            <a:custGeom>
              <a:avLst/>
              <a:gdLst>
                <a:gd name="T0" fmla="*/ 1201 w 1223"/>
                <a:gd name="T1" fmla="*/ 756 h 1291"/>
                <a:gd name="T2" fmla="*/ 702 w 1223"/>
                <a:gd name="T3" fmla="*/ 670 h 1291"/>
                <a:gd name="T4" fmla="*/ 608 w 1223"/>
                <a:gd name="T5" fmla="*/ 103 h 1291"/>
                <a:gd name="T6" fmla="*/ 335 w 1223"/>
                <a:gd name="T7" fmla="*/ 52 h 1291"/>
                <a:gd name="T8" fmla="*/ 65 w 1223"/>
                <a:gd name="T9" fmla="*/ 82 h 1291"/>
                <a:gd name="T10" fmla="*/ 41 w 1223"/>
                <a:gd name="T11" fmla="*/ 544 h 1291"/>
                <a:gd name="T12" fmla="*/ 38 w 1223"/>
                <a:gd name="T13" fmla="*/ 751 h 1291"/>
                <a:gd name="T14" fmla="*/ 23 w 1223"/>
                <a:gd name="T15" fmla="*/ 940 h 1291"/>
                <a:gd name="T16" fmla="*/ 17 w 1223"/>
                <a:gd name="T17" fmla="*/ 1114 h 1291"/>
                <a:gd name="T18" fmla="*/ 128 w 1223"/>
                <a:gd name="T19" fmla="*/ 1219 h 1291"/>
                <a:gd name="T20" fmla="*/ 602 w 1223"/>
                <a:gd name="T21" fmla="*/ 1243 h 1291"/>
                <a:gd name="T22" fmla="*/ 686 w 1223"/>
                <a:gd name="T23" fmla="*/ 930 h 1291"/>
                <a:gd name="T24" fmla="*/ 1177 w 1223"/>
                <a:gd name="T25" fmla="*/ 916 h 1291"/>
                <a:gd name="T26" fmla="*/ 1201 w 1223"/>
                <a:gd name="T27" fmla="*/ 756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4" name="Freeform 16"/>
            <p:cNvSpPr>
              <a:spLocks/>
            </p:cNvSpPr>
            <p:nvPr/>
          </p:nvSpPr>
          <p:spPr bwMode="auto">
            <a:xfrm>
              <a:off x="4487" y="2130"/>
              <a:ext cx="1201" cy="1234"/>
            </a:xfrm>
            <a:custGeom>
              <a:avLst/>
              <a:gdLst>
                <a:gd name="T0" fmla="*/ 25 w 1201"/>
                <a:gd name="T1" fmla="*/ 709 h 1234"/>
                <a:gd name="T2" fmla="*/ 526 w 1201"/>
                <a:gd name="T3" fmla="*/ 780 h 1234"/>
                <a:gd name="T4" fmla="*/ 613 w 1201"/>
                <a:gd name="T5" fmla="*/ 1134 h 1234"/>
                <a:gd name="T6" fmla="*/ 946 w 1201"/>
                <a:gd name="T7" fmla="*/ 1230 h 1234"/>
                <a:gd name="T8" fmla="*/ 1171 w 1201"/>
                <a:gd name="T9" fmla="*/ 1107 h 1234"/>
                <a:gd name="T10" fmla="*/ 1126 w 1201"/>
                <a:gd name="T11" fmla="*/ 894 h 1234"/>
                <a:gd name="T12" fmla="*/ 1114 w 1201"/>
                <a:gd name="T13" fmla="*/ 693 h 1234"/>
                <a:gd name="T14" fmla="*/ 1099 w 1201"/>
                <a:gd name="T15" fmla="*/ 423 h 1234"/>
                <a:gd name="T16" fmla="*/ 1141 w 1201"/>
                <a:gd name="T17" fmla="*/ 216 h 1234"/>
                <a:gd name="T18" fmla="*/ 1102 w 1201"/>
                <a:gd name="T19" fmla="*/ 33 h 1234"/>
                <a:gd name="T20" fmla="*/ 646 w 1201"/>
                <a:gd name="T21" fmla="*/ 81 h 1234"/>
                <a:gd name="T22" fmla="*/ 535 w 1201"/>
                <a:gd name="T23" fmla="*/ 519 h 1234"/>
                <a:gd name="T24" fmla="*/ 44 w 1201"/>
                <a:gd name="T25" fmla="*/ 548 h 1234"/>
                <a:gd name="T26" fmla="*/ 25 w 1201"/>
                <a:gd name="T27" fmla="*/ 709 h 1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1"/>
                <a:gd name="T43" fmla="*/ 0 h 1234"/>
                <a:gd name="T44" fmla="*/ 1201 w 1201"/>
                <a:gd name="T45" fmla="*/ 1234 h 123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1" h="1234">
                  <a:moveTo>
                    <a:pt x="25" y="709"/>
                  </a:moveTo>
                  <a:cubicBezTo>
                    <a:pt x="49" y="824"/>
                    <a:pt x="428" y="709"/>
                    <a:pt x="526" y="780"/>
                  </a:cubicBezTo>
                  <a:cubicBezTo>
                    <a:pt x="624" y="851"/>
                    <a:pt x="543" y="1059"/>
                    <a:pt x="613" y="1134"/>
                  </a:cubicBezTo>
                  <a:cubicBezTo>
                    <a:pt x="683" y="1209"/>
                    <a:pt x="853" y="1234"/>
                    <a:pt x="946" y="1230"/>
                  </a:cubicBezTo>
                  <a:cubicBezTo>
                    <a:pt x="1039" y="1226"/>
                    <a:pt x="1141" y="1163"/>
                    <a:pt x="1171" y="1107"/>
                  </a:cubicBezTo>
                  <a:cubicBezTo>
                    <a:pt x="1201" y="1051"/>
                    <a:pt x="1135" y="963"/>
                    <a:pt x="1126" y="894"/>
                  </a:cubicBezTo>
                  <a:cubicBezTo>
                    <a:pt x="1117" y="825"/>
                    <a:pt x="1119" y="772"/>
                    <a:pt x="1114" y="693"/>
                  </a:cubicBezTo>
                  <a:cubicBezTo>
                    <a:pt x="1109" y="614"/>
                    <a:pt x="1095" y="502"/>
                    <a:pt x="1099" y="423"/>
                  </a:cubicBezTo>
                  <a:cubicBezTo>
                    <a:pt x="1103" y="344"/>
                    <a:pt x="1141" y="281"/>
                    <a:pt x="1141" y="216"/>
                  </a:cubicBezTo>
                  <a:cubicBezTo>
                    <a:pt x="1141" y="151"/>
                    <a:pt x="1185" y="56"/>
                    <a:pt x="1102" y="33"/>
                  </a:cubicBezTo>
                  <a:cubicBezTo>
                    <a:pt x="1019" y="10"/>
                    <a:pt x="740" y="0"/>
                    <a:pt x="646" y="81"/>
                  </a:cubicBezTo>
                  <a:cubicBezTo>
                    <a:pt x="552" y="162"/>
                    <a:pt x="635" y="441"/>
                    <a:pt x="535" y="519"/>
                  </a:cubicBezTo>
                  <a:cubicBezTo>
                    <a:pt x="435" y="597"/>
                    <a:pt x="129" y="516"/>
                    <a:pt x="44" y="548"/>
                  </a:cubicBezTo>
                  <a:cubicBezTo>
                    <a:pt x="15" y="601"/>
                    <a:pt x="0" y="594"/>
                    <a:pt x="25" y="70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5" name="Freeform 17"/>
            <p:cNvSpPr>
              <a:spLocks/>
            </p:cNvSpPr>
            <p:nvPr/>
          </p:nvSpPr>
          <p:spPr bwMode="auto">
            <a:xfrm>
              <a:off x="3663" y="2997"/>
              <a:ext cx="1295" cy="939"/>
            </a:xfrm>
            <a:custGeom>
              <a:avLst/>
              <a:gdLst>
                <a:gd name="T0" fmla="*/ 600 w 1295"/>
                <a:gd name="T1" fmla="*/ 30 h 939"/>
                <a:gd name="T2" fmla="*/ 525 w 1295"/>
                <a:gd name="T3" fmla="*/ 393 h 939"/>
                <a:gd name="T4" fmla="*/ 81 w 1295"/>
                <a:gd name="T5" fmla="*/ 471 h 939"/>
                <a:gd name="T6" fmla="*/ 39 w 1295"/>
                <a:gd name="T7" fmla="*/ 855 h 939"/>
                <a:gd name="T8" fmla="*/ 207 w 1295"/>
                <a:gd name="T9" fmla="*/ 927 h 939"/>
                <a:gd name="T10" fmla="*/ 429 w 1295"/>
                <a:gd name="T11" fmla="*/ 927 h 939"/>
                <a:gd name="T12" fmla="*/ 705 w 1295"/>
                <a:gd name="T13" fmla="*/ 891 h 939"/>
                <a:gd name="T14" fmla="*/ 1227 w 1295"/>
                <a:gd name="T15" fmla="*/ 849 h 939"/>
                <a:gd name="T16" fmla="*/ 1113 w 1295"/>
                <a:gd name="T17" fmla="*/ 459 h 939"/>
                <a:gd name="T18" fmla="*/ 777 w 1295"/>
                <a:gd name="T19" fmla="*/ 363 h 939"/>
                <a:gd name="T20" fmla="*/ 762 w 1295"/>
                <a:gd name="T21" fmla="*/ 42 h 939"/>
                <a:gd name="T22" fmla="*/ 600 w 1295"/>
                <a:gd name="T23" fmla="*/ 30 h 9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5"/>
                <a:gd name="T37" fmla="*/ 0 h 939"/>
                <a:gd name="T38" fmla="*/ 1295 w 1295"/>
                <a:gd name="T39" fmla="*/ 939 h 9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5" h="939">
                  <a:moveTo>
                    <a:pt x="600" y="30"/>
                  </a:moveTo>
                  <a:cubicBezTo>
                    <a:pt x="486" y="60"/>
                    <a:pt x="610" y="247"/>
                    <a:pt x="525" y="393"/>
                  </a:cubicBezTo>
                  <a:cubicBezTo>
                    <a:pt x="439" y="467"/>
                    <a:pt x="162" y="394"/>
                    <a:pt x="81" y="471"/>
                  </a:cubicBezTo>
                  <a:cubicBezTo>
                    <a:pt x="0" y="548"/>
                    <a:pt x="18" y="779"/>
                    <a:pt x="39" y="855"/>
                  </a:cubicBezTo>
                  <a:cubicBezTo>
                    <a:pt x="60" y="931"/>
                    <a:pt x="142" y="915"/>
                    <a:pt x="207" y="927"/>
                  </a:cubicBezTo>
                  <a:cubicBezTo>
                    <a:pt x="272" y="939"/>
                    <a:pt x="346" y="933"/>
                    <a:pt x="429" y="927"/>
                  </a:cubicBezTo>
                  <a:cubicBezTo>
                    <a:pt x="512" y="921"/>
                    <a:pt x="572" y="904"/>
                    <a:pt x="705" y="891"/>
                  </a:cubicBezTo>
                  <a:cubicBezTo>
                    <a:pt x="838" y="878"/>
                    <a:pt x="1159" y="921"/>
                    <a:pt x="1227" y="849"/>
                  </a:cubicBezTo>
                  <a:cubicBezTo>
                    <a:pt x="1295" y="777"/>
                    <a:pt x="1188" y="540"/>
                    <a:pt x="1113" y="459"/>
                  </a:cubicBezTo>
                  <a:cubicBezTo>
                    <a:pt x="1038" y="378"/>
                    <a:pt x="835" y="432"/>
                    <a:pt x="777" y="363"/>
                  </a:cubicBezTo>
                  <a:cubicBezTo>
                    <a:pt x="719" y="294"/>
                    <a:pt x="791" y="97"/>
                    <a:pt x="762" y="42"/>
                  </a:cubicBezTo>
                  <a:cubicBezTo>
                    <a:pt x="708" y="15"/>
                    <a:pt x="714" y="0"/>
                    <a:pt x="600" y="3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656" name="Object 2"/>
            <p:cNvGraphicFramePr>
              <a:graphicFrameLocks noChangeAspect="1"/>
            </p:cNvGraphicFramePr>
            <p:nvPr/>
          </p:nvGraphicFramePr>
          <p:xfrm>
            <a:off x="2951" y="2015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20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" y="2015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657" name="Line 19"/>
            <p:cNvSpPr>
              <a:spLocks noChangeShapeType="1"/>
            </p:cNvSpPr>
            <p:nvPr/>
          </p:nvSpPr>
          <p:spPr bwMode="auto">
            <a:xfrm>
              <a:off x="3304" y="2250"/>
              <a:ext cx="17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8" name="Line 20"/>
            <p:cNvSpPr>
              <a:spLocks noChangeShapeType="1"/>
            </p:cNvSpPr>
            <p:nvPr/>
          </p:nvSpPr>
          <p:spPr bwMode="auto">
            <a:xfrm flipH="1">
              <a:off x="3487" y="2241"/>
              <a:ext cx="0" cy="8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9" name="Line 21"/>
            <p:cNvSpPr>
              <a:spLocks noChangeShapeType="1"/>
            </p:cNvSpPr>
            <p:nvPr/>
          </p:nvSpPr>
          <p:spPr bwMode="auto">
            <a:xfrm flipV="1">
              <a:off x="3304" y="2656"/>
              <a:ext cx="175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60" name="Line 22"/>
            <p:cNvSpPr>
              <a:spLocks noChangeShapeType="1"/>
            </p:cNvSpPr>
            <p:nvPr/>
          </p:nvSpPr>
          <p:spPr bwMode="auto">
            <a:xfrm>
              <a:off x="3310" y="3051"/>
              <a:ext cx="17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661" name="Object 3"/>
            <p:cNvGraphicFramePr>
              <a:graphicFrameLocks noChangeAspect="1"/>
            </p:cNvGraphicFramePr>
            <p:nvPr/>
          </p:nvGraphicFramePr>
          <p:xfrm>
            <a:off x="2951" y="2435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21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" y="2435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662" name="Object 4"/>
            <p:cNvGraphicFramePr>
              <a:graphicFrameLocks noChangeAspect="1"/>
            </p:cNvGraphicFramePr>
            <p:nvPr/>
          </p:nvGraphicFramePr>
          <p:xfrm>
            <a:off x="2951" y="2819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22" name="Clip" r:id="rId7" imgW="1307079" imgH="1083682" progId="MS_ClipArt_Gallery.2">
                    <p:embed/>
                  </p:oleObj>
                </mc:Choice>
                <mc:Fallback>
                  <p:oleObj name="Clip" r:id="rId7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" y="2819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663" name="Line 25"/>
            <p:cNvSpPr>
              <a:spLocks noChangeShapeType="1"/>
            </p:cNvSpPr>
            <p:nvPr/>
          </p:nvSpPr>
          <p:spPr bwMode="auto">
            <a:xfrm>
              <a:off x="3487" y="2781"/>
              <a:ext cx="652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4664" name="Group 26"/>
            <p:cNvGrpSpPr>
              <a:grpSpLocks/>
            </p:cNvGrpSpPr>
            <p:nvPr/>
          </p:nvGrpSpPr>
          <p:grpSpPr bwMode="auto">
            <a:xfrm>
              <a:off x="4081" y="2759"/>
              <a:ext cx="448" cy="240"/>
              <a:chOff x="3600" y="219"/>
              <a:chExt cx="360" cy="175"/>
            </a:xfrm>
          </p:grpSpPr>
          <p:sp>
            <p:nvSpPr>
              <p:cNvPr id="154700" name="Oval 2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701" name="Line 2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702" name="Line 2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703" name="Rectangle 3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54704" name="Oval 3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4705" name="Group 3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54710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711" name="Line 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712" name="Line 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4706" name="Group 3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54707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708" name="Line 3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709" name="Line 3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54665" name="Text Box 40"/>
            <p:cNvSpPr txBox="1">
              <a:spLocks noChangeArrowheads="1"/>
            </p:cNvSpPr>
            <p:nvPr/>
          </p:nvSpPr>
          <p:spPr bwMode="auto">
            <a:xfrm>
              <a:off x="3278" y="2045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66" name="Rectangle 41"/>
            <p:cNvSpPr>
              <a:spLocks noChangeArrowheads="1"/>
            </p:cNvSpPr>
            <p:nvPr/>
          </p:nvSpPr>
          <p:spPr bwMode="auto">
            <a:xfrm>
              <a:off x="3333" y="2499"/>
              <a:ext cx="195" cy="11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67" name="Text Box 42"/>
            <p:cNvSpPr txBox="1">
              <a:spLocks noChangeArrowheads="1"/>
            </p:cNvSpPr>
            <p:nvPr/>
          </p:nvSpPr>
          <p:spPr bwMode="auto">
            <a:xfrm>
              <a:off x="3327" y="2441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68" name="Text Box 43"/>
            <p:cNvSpPr txBox="1">
              <a:spLocks noChangeArrowheads="1"/>
            </p:cNvSpPr>
            <p:nvPr/>
          </p:nvSpPr>
          <p:spPr bwMode="auto">
            <a:xfrm>
              <a:off x="3206" y="3041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223.1.1.3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69" name="Text Box 44"/>
            <p:cNvSpPr txBox="1">
              <a:spLocks noChangeArrowheads="1"/>
            </p:cNvSpPr>
            <p:nvPr/>
          </p:nvSpPr>
          <p:spPr bwMode="auto">
            <a:xfrm>
              <a:off x="3704" y="2618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223.1.1.4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70" name="Line 45"/>
            <p:cNvSpPr>
              <a:spLocks noChangeShapeType="1"/>
            </p:cNvSpPr>
            <p:nvPr/>
          </p:nvSpPr>
          <p:spPr bwMode="auto">
            <a:xfrm>
              <a:off x="4462" y="2787"/>
              <a:ext cx="64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71" name="Text Box 46"/>
            <p:cNvSpPr txBox="1">
              <a:spLocks noChangeArrowheads="1"/>
            </p:cNvSpPr>
            <p:nvPr/>
          </p:nvSpPr>
          <p:spPr bwMode="auto">
            <a:xfrm>
              <a:off x="4382" y="2612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223.1.2.9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72" name="Line 47"/>
            <p:cNvSpPr>
              <a:spLocks noChangeShapeType="1"/>
            </p:cNvSpPr>
            <p:nvPr/>
          </p:nvSpPr>
          <p:spPr bwMode="auto">
            <a:xfrm flipH="1">
              <a:off x="5107" y="2349"/>
              <a:ext cx="0" cy="8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673" name="Object 5"/>
            <p:cNvGraphicFramePr>
              <a:graphicFrameLocks noChangeAspect="1"/>
            </p:cNvGraphicFramePr>
            <p:nvPr/>
          </p:nvGraphicFramePr>
          <p:xfrm>
            <a:off x="5219" y="2165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23" name="Clip" r:id="rId8" imgW="1307079" imgH="1083682" progId="MS_ClipArt_Gallery.2">
                    <p:embed/>
                  </p:oleObj>
                </mc:Choice>
                <mc:Fallback>
                  <p:oleObj name="Clip" r:id="rId8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9" y="2165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674" name="Line 49"/>
            <p:cNvSpPr>
              <a:spLocks noChangeShapeType="1"/>
            </p:cNvSpPr>
            <p:nvPr/>
          </p:nvSpPr>
          <p:spPr bwMode="auto">
            <a:xfrm>
              <a:off x="5107" y="2352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675" name="Object 6"/>
            <p:cNvGraphicFramePr>
              <a:graphicFrameLocks noChangeAspect="1"/>
            </p:cNvGraphicFramePr>
            <p:nvPr/>
          </p:nvGraphicFramePr>
          <p:xfrm>
            <a:off x="5222" y="3035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24" name="Clip" r:id="rId9" imgW="1307079" imgH="1083682" progId="MS_ClipArt_Gallery.2">
                    <p:embed/>
                  </p:oleObj>
                </mc:Choice>
                <mc:Fallback>
                  <p:oleObj name="Clip" r:id="rId9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2" y="3035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676" name="Line 51"/>
            <p:cNvSpPr>
              <a:spLocks noChangeShapeType="1"/>
            </p:cNvSpPr>
            <p:nvPr/>
          </p:nvSpPr>
          <p:spPr bwMode="auto">
            <a:xfrm>
              <a:off x="5107" y="3153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77" name="Rectangle 52"/>
            <p:cNvSpPr>
              <a:spLocks noChangeArrowheads="1"/>
            </p:cNvSpPr>
            <p:nvPr/>
          </p:nvSpPr>
          <p:spPr bwMode="auto">
            <a:xfrm>
              <a:off x="5073" y="2986"/>
              <a:ext cx="108" cy="11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78" name="Text Box 53"/>
            <p:cNvSpPr txBox="1">
              <a:spLocks noChangeArrowheads="1"/>
            </p:cNvSpPr>
            <p:nvPr/>
          </p:nvSpPr>
          <p:spPr bwMode="auto">
            <a:xfrm>
              <a:off x="4704" y="2915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223.1.2.3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79" name="Rectangle 54"/>
            <p:cNvSpPr>
              <a:spLocks noChangeArrowheads="1"/>
            </p:cNvSpPr>
            <p:nvPr/>
          </p:nvSpPr>
          <p:spPr bwMode="auto">
            <a:xfrm>
              <a:off x="5082" y="2382"/>
              <a:ext cx="156" cy="11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80" name="Text Box 55"/>
            <p:cNvSpPr txBox="1">
              <a:spLocks noChangeArrowheads="1"/>
            </p:cNvSpPr>
            <p:nvPr/>
          </p:nvSpPr>
          <p:spPr bwMode="auto">
            <a:xfrm>
              <a:off x="4584" y="2321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81" name="Line 56"/>
            <p:cNvSpPr>
              <a:spLocks noChangeShapeType="1"/>
            </p:cNvSpPr>
            <p:nvPr/>
          </p:nvSpPr>
          <p:spPr bwMode="auto">
            <a:xfrm flipH="1">
              <a:off x="4312" y="3000"/>
              <a:ext cx="0" cy="4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82" name="Line 57"/>
            <p:cNvSpPr>
              <a:spLocks noChangeShapeType="1"/>
            </p:cNvSpPr>
            <p:nvPr/>
          </p:nvSpPr>
          <p:spPr bwMode="auto">
            <a:xfrm flipH="1">
              <a:off x="3898" y="3453"/>
              <a:ext cx="7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83" name="Line 58"/>
            <p:cNvSpPr>
              <a:spLocks noChangeShapeType="1"/>
            </p:cNvSpPr>
            <p:nvPr/>
          </p:nvSpPr>
          <p:spPr bwMode="auto">
            <a:xfrm flipH="1" flipV="1">
              <a:off x="3896" y="3448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84" name="Line 59"/>
            <p:cNvSpPr>
              <a:spLocks noChangeShapeType="1"/>
            </p:cNvSpPr>
            <p:nvPr/>
          </p:nvSpPr>
          <p:spPr bwMode="auto">
            <a:xfrm flipH="1" flipV="1">
              <a:off x="4637" y="3451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685" name="Object 7"/>
            <p:cNvGraphicFramePr>
              <a:graphicFrameLocks noChangeAspect="1"/>
            </p:cNvGraphicFramePr>
            <p:nvPr/>
          </p:nvGraphicFramePr>
          <p:xfrm>
            <a:off x="4502" y="3551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25" name="Clip" r:id="rId10" imgW="1307079" imgH="1083682" progId="MS_ClipArt_Gallery.2">
                    <p:embed/>
                  </p:oleObj>
                </mc:Choice>
                <mc:Fallback>
                  <p:oleObj name="Clip" r:id="rId10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2" y="3551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686" name="Object 8"/>
            <p:cNvGraphicFramePr>
              <a:graphicFrameLocks noChangeAspect="1"/>
            </p:cNvGraphicFramePr>
            <p:nvPr/>
          </p:nvGraphicFramePr>
          <p:xfrm>
            <a:off x="3710" y="3560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26" name="Clip" r:id="rId11" imgW="1307079" imgH="1083682" progId="MS_ClipArt_Gallery.2">
                    <p:embed/>
                  </p:oleObj>
                </mc:Choice>
                <mc:Fallback>
                  <p:oleObj name="Clip" r:id="rId11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0" y="3560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687" name="Text Box 62"/>
            <p:cNvSpPr txBox="1">
              <a:spLocks noChangeArrowheads="1"/>
            </p:cNvSpPr>
            <p:nvPr/>
          </p:nvSpPr>
          <p:spPr bwMode="auto">
            <a:xfrm>
              <a:off x="4640" y="3356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88" name="Text Box 63"/>
            <p:cNvSpPr txBox="1">
              <a:spLocks noChangeArrowheads="1"/>
            </p:cNvSpPr>
            <p:nvPr/>
          </p:nvSpPr>
          <p:spPr bwMode="auto">
            <a:xfrm>
              <a:off x="3269" y="3380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89" name="Rectangle 64"/>
            <p:cNvSpPr>
              <a:spLocks noChangeArrowheads="1"/>
            </p:cNvSpPr>
            <p:nvPr/>
          </p:nvSpPr>
          <p:spPr bwMode="auto">
            <a:xfrm>
              <a:off x="4272" y="3084"/>
              <a:ext cx="81" cy="11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4690" name="Text Box 65"/>
            <p:cNvSpPr txBox="1">
              <a:spLocks noChangeArrowheads="1"/>
            </p:cNvSpPr>
            <p:nvPr/>
          </p:nvSpPr>
          <p:spPr bwMode="auto">
            <a:xfrm>
              <a:off x="3916" y="3043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223.1.3.27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54691" name="Group 66"/>
            <p:cNvGrpSpPr>
              <a:grpSpLocks/>
            </p:cNvGrpSpPr>
            <p:nvPr/>
          </p:nvGrpSpPr>
          <p:grpSpPr bwMode="auto">
            <a:xfrm>
              <a:off x="3014" y="1991"/>
              <a:ext cx="233" cy="250"/>
              <a:chOff x="2822" y="1181"/>
              <a:chExt cx="233" cy="250"/>
            </a:xfrm>
          </p:grpSpPr>
          <p:sp>
            <p:nvSpPr>
              <p:cNvPr id="154698" name="Rectangle 67"/>
              <p:cNvSpPr>
                <a:spLocks noChangeArrowheads="1"/>
              </p:cNvSpPr>
              <p:nvPr/>
            </p:nvSpPr>
            <p:spPr bwMode="auto">
              <a:xfrm>
                <a:off x="2886" y="1230"/>
                <a:ext cx="11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99" name="Text Box 68"/>
              <p:cNvSpPr txBox="1">
                <a:spLocks noChangeArrowheads="1"/>
              </p:cNvSpPr>
              <p:nvPr/>
            </p:nvSpPr>
            <p:spPr bwMode="auto">
              <a:xfrm>
                <a:off x="2822" y="1181"/>
                <a:ext cx="2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A</a:t>
                </a: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4692" name="Group 69"/>
            <p:cNvGrpSpPr>
              <a:grpSpLocks/>
            </p:cNvGrpSpPr>
            <p:nvPr/>
          </p:nvGrpSpPr>
          <p:grpSpPr bwMode="auto">
            <a:xfrm>
              <a:off x="3008" y="2771"/>
              <a:ext cx="217" cy="250"/>
              <a:chOff x="2822" y="1181"/>
              <a:chExt cx="217" cy="250"/>
            </a:xfrm>
          </p:grpSpPr>
          <p:sp>
            <p:nvSpPr>
              <p:cNvPr id="154696" name="Rectangle 70"/>
              <p:cNvSpPr>
                <a:spLocks noChangeArrowheads="1"/>
              </p:cNvSpPr>
              <p:nvPr/>
            </p:nvSpPr>
            <p:spPr bwMode="auto">
              <a:xfrm>
                <a:off x="2886" y="1230"/>
                <a:ext cx="11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97" name="Text Box 71"/>
              <p:cNvSpPr txBox="1">
                <a:spLocks noChangeArrowheads="1"/>
              </p:cNvSpPr>
              <p:nvPr/>
            </p:nvSpPr>
            <p:spPr bwMode="auto">
              <a:xfrm>
                <a:off x="2822" y="1181"/>
                <a:ext cx="2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B</a:t>
                </a: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4693" name="Group 72"/>
            <p:cNvGrpSpPr>
              <a:grpSpLocks/>
            </p:cNvGrpSpPr>
            <p:nvPr/>
          </p:nvGrpSpPr>
          <p:grpSpPr bwMode="auto">
            <a:xfrm>
              <a:off x="5282" y="2999"/>
              <a:ext cx="216" cy="250"/>
              <a:chOff x="2822" y="1181"/>
              <a:chExt cx="216" cy="250"/>
            </a:xfrm>
          </p:grpSpPr>
          <p:sp>
            <p:nvSpPr>
              <p:cNvPr id="154694" name="Rectangle 73"/>
              <p:cNvSpPr>
                <a:spLocks noChangeArrowheads="1"/>
              </p:cNvSpPr>
              <p:nvPr/>
            </p:nvSpPr>
            <p:spPr bwMode="auto">
              <a:xfrm>
                <a:off x="2886" y="1230"/>
                <a:ext cx="11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95" name="Text Box 74"/>
              <p:cNvSpPr txBox="1">
                <a:spLocks noChangeArrowheads="1"/>
              </p:cNvSpPr>
              <p:nvPr/>
            </p:nvSpPr>
            <p:spPr bwMode="auto">
              <a:xfrm>
                <a:off x="2822" y="1181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E</a:t>
                </a: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54640" name="Group 75"/>
          <p:cNvGrpSpPr>
            <a:grpSpLocks/>
          </p:cNvGrpSpPr>
          <p:nvPr/>
        </p:nvGrpSpPr>
        <p:grpSpPr bwMode="auto">
          <a:xfrm>
            <a:off x="5146675" y="1123950"/>
            <a:ext cx="3651250" cy="1919288"/>
            <a:chOff x="3242" y="708"/>
            <a:chExt cx="2300" cy="1209"/>
          </a:xfrm>
        </p:grpSpPr>
        <p:sp>
          <p:nvSpPr>
            <p:cNvPr id="154645" name="Text Box 76"/>
            <p:cNvSpPr txBox="1">
              <a:spLocks noChangeArrowheads="1"/>
            </p:cNvSpPr>
            <p:nvPr/>
          </p:nvSpPr>
          <p:spPr bwMode="auto">
            <a:xfrm>
              <a:off x="3242" y="947"/>
              <a:ext cx="2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Dest. Net.   next router      Nhops</a:t>
              </a:r>
            </a:p>
          </p:txBody>
        </p:sp>
        <p:sp>
          <p:nvSpPr>
            <p:cNvPr id="154646" name="Text Box 77"/>
            <p:cNvSpPr txBox="1">
              <a:spLocks noChangeArrowheads="1"/>
            </p:cNvSpPr>
            <p:nvPr/>
          </p:nvSpPr>
          <p:spPr bwMode="auto">
            <a:xfrm>
              <a:off x="3266" y="1199"/>
              <a:ext cx="1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223.1.1/24                        1</a:t>
              </a:r>
            </a:p>
          </p:txBody>
        </p:sp>
        <p:sp>
          <p:nvSpPr>
            <p:cNvPr id="154647" name="Text Box 78"/>
            <p:cNvSpPr txBox="1">
              <a:spLocks noChangeArrowheads="1"/>
            </p:cNvSpPr>
            <p:nvPr/>
          </p:nvSpPr>
          <p:spPr bwMode="auto">
            <a:xfrm>
              <a:off x="3265" y="1357"/>
              <a:ext cx="1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223.1.2/24 223.1.1.4        2</a:t>
              </a:r>
            </a:p>
          </p:txBody>
        </p:sp>
        <p:sp>
          <p:nvSpPr>
            <p:cNvPr id="154648" name="Text Box 79"/>
            <p:cNvSpPr txBox="1">
              <a:spLocks noChangeArrowheads="1"/>
            </p:cNvSpPr>
            <p:nvPr/>
          </p:nvSpPr>
          <p:spPr bwMode="auto">
            <a:xfrm>
              <a:off x="3264" y="1553"/>
              <a:ext cx="1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223.1.3/24 223.1.1.4        2</a:t>
              </a:r>
            </a:p>
          </p:txBody>
        </p:sp>
        <p:sp>
          <p:nvSpPr>
            <p:cNvPr id="154649" name="Line 80"/>
            <p:cNvSpPr>
              <a:spLocks noChangeShapeType="1"/>
            </p:cNvSpPr>
            <p:nvPr/>
          </p:nvSpPr>
          <p:spPr bwMode="auto">
            <a:xfrm flipV="1">
              <a:off x="3300" y="1170"/>
              <a:ext cx="213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0" name="Line 81"/>
            <p:cNvSpPr>
              <a:spLocks noChangeShapeType="1"/>
            </p:cNvSpPr>
            <p:nvPr/>
          </p:nvSpPr>
          <p:spPr bwMode="auto">
            <a:xfrm>
              <a:off x="4026" y="1020"/>
              <a:ext cx="0" cy="88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1" name="Line 82"/>
            <p:cNvSpPr>
              <a:spLocks noChangeShapeType="1"/>
            </p:cNvSpPr>
            <p:nvPr/>
          </p:nvSpPr>
          <p:spPr bwMode="auto">
            <a:xfrm>
              <a:off x="4896" y="1014"/>
              <a:ext cx="0" cy="9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2" name="Rectangle 83"/>
            <p:cNvSpPr>
              <a:spLocks noChangeArrowheads="1"/>
            </p:cNvSpPr>
            <p:nvPr/>
          </p:nvSpPr>
          <p:spPr bwMode="auto">
            <a:xfrm>
              <a:off x="3451" y="708"/>
              <a:ext cx="209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buClr>
                  <a:srgbClr val="3333CC"/>
                </a:buClr>
                <a:buFont typeface="ZapfDingbats" charset="0"/>
                <a:buNone/>
              </a:pPr>
              <a:r>
                <a:rPr lang="en-US" altLang="en-US" sz="2000">
                  <a:solidFill>
                    <a:srgbClr val="3333CC"/>
                  </a:solidFill>
                </a:rPr>
                <a:t>forwarding table in A</a:t>
              </a:r>
              <a:endParaRPr lang="en-US" alt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154641" name="Text Box 84"/>
          <p:cNvSpPr txBox="1">
            <a:spLocks noChangeArrowheads="1"/>
          </p:cNvSpPr>
          <p:nvPr/>
        </p:nvSpPr>
        <p:spPr bwMode="auto">
          <a:xfrm>
            <a:off x="5200650" y="2751138"/>
            <a:ext cx="286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0.0.0.0/0    223.1.1.4        -</a:t>
            </a:r>
          </a:p>
        </p:txBody>
      </p:sp>
      <p:sp>
        <p:nvSpPr>
          <p:cNvPr id="154642" name="Line 85"/>
          <p:cNvSpPr>
            <a:spLocks noChangeShapeType="1"/>
          </p:cNvSpPr>
          <p:nvPr/>
        </p:nvSpPr>
        <p:spPr bwMode="auto">
          <a:xfrm flipV="1">
            <a:off x="6853238" y="3294063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4643" name="Text Box 86"/>
          <p:cNvSpPr txBox="1">
            <a:spLocks noChangeArrowheads="1"/>
          </p:cNvSpPr>
          <p:nvPr/>
        </p:nvSpPr>
        <p:spPr bwMode="auto">
          <a:xfrm>
            <a:off x="6823075" y="34290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223.1.4.1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4644" name="Text Box 87"/>
          <p:cNvSpPr txBox="1">
            <a:spLocks noChangeArrowheads="1"/>
          </p:cNvSpPr>
          <p:nvPr/>
        </p:nvSpPr>
        <p:spPr bwMode="auto">
          <a:xfrm>
            <a:off x="6792913" y="3097213"/>
            <a:ext cx="1468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To Internet</a:t>
            </a:r>
          </a:p>
        </p:txBody>
      </p:sp>
      <p:sp>
        <p:nvSpPr>
          <p:cNvPr id="118" name="Text Box 6"/>
          <p:cNvSpPr txBox="1">
            <a:spLocks noChangeArrowheads="1"/>
          </p:cNvSpPr>
          <p:nvPr/>
        </p:nvSpPr>
        <p:spPr bwMode="auto">
          <a:xfrm>
            <a:off x="132593" y="5263058"/>
            <a:ext cx="10262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C</a:t>
            </a:r>
            <a:r>
              <a:rPr lang="ja-JP" altLang="en-US" sz="1600" dirty="0">
                <a:solidFill>
                  <a:srgbClr val="000000"/>
                </a:solidFill>
              </a:rPr>
              <a:t>’</a:t>
            </a:r>
            <a:r>
              <a:rPr lang="en-US" altLang="ja-JP" sz="1600" dirty="0">
                <a:solidFill>
                  <a:srgbClr val="000000"/>
                </a:solidFill>
              </a:rPr>
              <a:t>s MAC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</a:rPr>
              <a:t>addr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sp>
        <p:nvSpPr>
          <p:cNvPr id="119" name="Text Box 7"/>
          <p:cNvSpPr txBox="1">
            <a:spLocks noChangeArrowheads="1"/>
          </p:cNvSpPr>
          <p:nvPr/>
        </p:nvSpPr>
        <p:spPr bwMode="auto">
          <a:xfrm>
            <a:off x="1153054" y="5276813"/>
            <a:ext cx="10534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A</a:t>
            </a:r>
            <a:r>
              <a:rPr lang="ja-JP" altLang="en-US" sz="1600" dirty="0">
                <a:solidFill>
                  <a:srgbClr val="000000"/>
                </a:solidFill>
              </a:rPr>
              <a:t>’</a:t>
            </a:r>
            <a:r>
              <a:rPr lang="en-US" altLang="ja-JP" sz="1600" dirty="0">
                <a:solidFill>
                  <a:srgbClr val="000000"/>
                </a:solidFill>
              </a:rPr>
              <a:t>s MAC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</a:rPr>
              <a:t>addr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4351283"/>
            <a:ext cx="5430727" cy="2255892"/>
            <a:chOff x="0" y="4351283"/>
            <a:chExt cx="5430727" cy="2255892"/>
          </a:xfrm>
        </p:grpSpPr>
        <p:sp>
          <p:nvSpPr>
            <p:cNvPr id="117" name="Rectangle 5"/>
            <p:cNvSpPr>
              <a:spLocks noChangeArrowheads="1"/>
            </p:cNvSpPr>
            <p:nvPr/>
          </p:nvSpPr>
          <p:spPr bwMode="auto">
            <a:xfrm>
              <a:off x="2371123" y="5263939"/>
              <a:ext cx="3004918" cy="603669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0" name="Text Box 8"/>
            <p:cNvSpPr txBox="1">
              <a:spLocks noChangeArrowheads="1"/>
            </p:cNvSpPr>
            <p:nvPr/>
          </p:nvSpPr>
          <p:spPr bwMode="auto">
            <a:xfrm>
              <a:off x="2473484" y="5263939"/>
              <a:ext cx="720732" cy="577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</a:t>
              </a:r>
              <a:r>
                <a:rPr lang="ja-JP" altLang="en-US" sz="1800">
                  <a:solidFill>
                    <a:srgbClr val="000000"/>
                  </a:solidFill>
                </a:rPr>
                <a:t>’</a:t>
              </a:r>
              <a:r>
                <a:rPr lang="en-US" altLang="ja-JP" sz="1800">
                  <a:solidFill>
                    <a:srgbClr val="000000"/>
                  </a:solidFill>
                </a:rPr>
                <a:t>s 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addr</a:t>
              </a:r>
            </a:p>
          </p:txBody>
        </p:sp>
        <p:sp>
          <p:nvSpPr>
            <p:cNvPr id="121" name="Text Box 9"/>
            <p:cNvSpPr txBox="1">
              <a:spLocks noChangeArrowheads="1"/>
            </p:cNvSpPr>
            <p:nvPr/>
          </p:nvSpPr>
          <p:spPr bwMode="auto">
            <a:xfrm>
              <a:off x="3327425" y="5269661"/>
              <a:ext cx="699699" cy="577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</a:t>
              </a:r>
              <a:r>
                <a:rPr lang="ja-JP" altLang="en-US" sz="1800">
                  <a:solidFill>
                    <a:srgbClr val="000000"/>
                  </a:solidFill>
                </a:rPr>
                <a:t>’</a:t>
              </a:r>
              <a:r>
                <a:rPr lang="en-US" altLang="ja-JP" sz="1800">
                  <a:solidFill>
                    <a:srgbClr val="000000"/>
                  </a:solidFill>
                </a:rPr>
                <a:t>s 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addr</a:t>
              </a:r>
            </a:p>
          </p:txBody>
        </p:sp>
        <p:sp>
          <p:nvSpPr>
            <p:cNvPr id="122" name="Text Box 10"/>
            <p:cNvSpPr txBox="1">
              <a:spLocks noChangeArrowheads="1"/>
            </p:cNvSpPr>
            <p:nvPr/>
          </p:nvSpPr>
          <p:spPr bwMode="auto">
            <a:xfrm>
              <a:off x="4128082" y="5388393"/>
              <a:ext cx="1302645" cy="369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</a:rPr>
                <a:t>IP payload</a:t>
              </a:r>
            </a:p>
          </p:txBody>
        </p:sp>
        <p:sp>
          <p:nvSpPr>
            <p:cNvPr id="123" name="Rectangle 11"/>
            <p:cNvSpPr>
              <a:spLocks noChangeArrowheads="1"/>
            </p:cNvSpPr>
            <p:nvPr/>
          </p:nvSpPr>
          <p:spPr bwMode="auto">
            <a:xfrm>
              <a:off x="22435" y="5262509"/>
              <a:ext cx="5353606" cy="6036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4" name="Line 12"/>
            <p:cNvSpPr>
              <a:spLocks noChangeShapeType="1"/>
            </p:cNvSpPr>
            <p:nvPr/>
          </p:nvSpPr>
          <p:spPr bwMode="auto">
            <a:xfrm>
              <a:off x="1169436" y="5272522"/>
              <a:ext cx="0" cy="603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Line 13"/>
            <p:cNvSpPr>
              <a:spLocks noChangeShapeType="1"/>
            </p:cNvSpPr>
            <p:nvPr/>
          </p:nvSpPr>
          <p:spPr bwMode="auto">
            <a:xfrm>
              <a:off x="2136955" y="5268231"/>
              <a:ext cx="0" cy="603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Line 14"/>
            <p:cNvSpPr>
              <a:spLocks noChangeShapeType="1"/>
            </p:cNvSpPr>
            <p:nvPr/>
          </p:nvSpPr>
          <p:spPr bwMode="auto">
            <a:xfrm>
              <a:off x="2373927" y="5273953"/>
              <a:ext cx="0" cy="603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144427" y="5216733"/>
              <a:ext cx="65903" cy="141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8" name="Rectangle 16"/>
            <p:cNvSpPr>
              <a:spLocks noChangeArrowheads="1"/>
            </p:cNvSpPr>
            <p:nvPr/>
          </p:nvSpPr>
          <p:spPr bwMode="auto">
            <a:xfrm>
              <a:off x="121992" y="5788931"/>
              <a:ext cx="65903" cy="141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9" name="Rectangle 17"/>
            <p:cNvSpPr>
              <a:spLocks noChangeArrowheads="1"/>
            </p:cNvSpPr>
            <p:nvPr/>
          </p:nvSpPr>
          <p:spPr bwMode="auto">
            <a:xfrm>
              <a:off x="2216881" y="5219594"/>
              <a:ext cx="65903" cy="141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0" name="Rectangle 18"/>
            <p:cNvSpPr>
              <a:spLocks noChangeArrowheads="1"/>
            </p:cNvSpPr>
            <p:nvPr/>
          </p:nvSpPr>
          <p:spPr bwMode="auto">
            <a:xfrm>
              <a:off x="2232305" y="5801806"/>
              <a:ext cx="65903" cy="141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1" name="Text Box 19"/>
            <p:cNvSpPr txBox="1">
              <a:spLocks noChangeArrowheads="1"/>
            </p:cNvSpPr>
            <p:nvPr/>
          </p:nvSpPr>
          <p:spPr bwMode="auto">
            <a:xfrm>
              <a:off x="3261521" y="5979187"/>
              <a:ext cx="1048847" cy="33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datagram</a:t>
              </a:r>
            </a:p>
          </p:txBody>
        </p:sp>
        <p:sp>
          <p:nvSpPr>
            <p:cNvPr id="132" name="Text Box 20"/>
            <p:cNvSpPr txBox="1">
              <a:spLocks noChangeArrowheads="1"/>
            </p:cNvSpPr>
            <p:nvPr/>
          </p:nvSpPr>
          <p:spPr bwMode="auto">
            <a:xfrm>
              <a:off x="1963082" y="6276730"/>
              <a:ext cx="733351" cy="33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frame</a:t>
              </a:r>
            </a:p>
          </p:txBody>
        </p:sp>
        <p:sp>
          <p:nvSpPr>
            <p:cNvPr id="133" name="Line 21"/>
            <p:cNvSpPr>
              <a:spLocks noChangeShapeType="1"/>
            </p:cNvSpPr>
            <p:nvPr/>
          </p:nvSpPr>
          <p:spPr bwMode="auto">
            <a:xfrm>
              <a:off x="4285128" y="6150847"/>
              <a:ext cx="1054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22"/>
            <p:cNvSpPr>
              <a:spLocks noChangeShapeType="1"/>
            </p:cNvSpPr>
            <p:nvPr/>
          </p:nvSpPr>
          <p:spPr bwMode="auto">
            <a:xfrm flipH="1">
              <a:off x="2408982" y="6159430"/>
              <a:ext cx="8693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Line 23"/>
            <p:cNvSpPr>
              <a:spLocks noChangeShapeType="1"/>
            </p:cNvSpPr>
            <p:nvPr/>
          </p:nvSpPr>
          <p:spPr bwMode="auto">
            <a:xfrm flipH="1">
              <a:off x="0" y="6419780"/>
              <a:ext cx="19700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24"/>
            <p:cNvSpPr>
              <a:spLocks noChangeShapeType="1"/>
            </p:cNvSpPr>
            <p:nvPr/>
          </p:nvSpPr>
          <p:spPr bwMode="auto">
            <a:xfrm>
              <a:off x="2662781" y="6439807"/>
              <a:ext cx="26725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Text Box 25"/>
            <p:cNvSpPr txBox="1">
              <a:spLocks noChangeArrowheads="1"/>
            </p:cNvSpPr>
            <p:nvPr/>
          </p:nvSpPr>
          <p:spPr bwMode="auto">
            <a:xfrm>
              <a:off x="600142" y="4351283"/>
              <a:ext cx="1587292" cy="646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</a:rPr>
                <a:t>frame </a:t>
              </a:r>
              <a:br>
                <a:rPr lang="en-US" altLang="en-US" sz="1800" dirty="0">
                  <a:solidFill>
                    <a:srgbClr val="000000"/>
                  </a:solidFill>
                </a:rPr>
              </a:br>
              <a:r>
                <a:rPr lang="en-US" altLang="en-US" sz="1800" dirty="0" err="1">
                  <a:solidFill>
                    <a:srgbClr val="000000"/>
                  </a:solidFill>
                </a:rPr>
                <a:t>dst</a:t>
              </a:r>
              <a:r>
                <a:rPr lang="en-US" altLang="en-US" sz="1800" dirty="0">
                  <a:solidFill>
                    <a:srgbClr val="000000"/>
                  </a:solidFill>
                </a:rPr>
                <a:t>, </a:t>
              </a:r>
              <a:r>
                <a:rPr lang="en-US" altLang="en-US" sz="1800" dirty="0" err="1">
                  <a:solidFill>
                    <a:srgbClr val="000000"/>
                  </a:solidFill>
                </a:rPr>
                <a:t>src</a:t>
              </a:r>
              <a:r>
                <a:rPr lang="en-US" altLang="en-US" sz="1800" dirty="0">
                  <a:solidFill>
                    <a:srgbClr val="000000"/>
                  </a:solidFill>
                </a:rPr>
                <a:t> </a:t>
              </a:r>
              <a:r>
                <a:rPr lang="en-US" altLang="en-US" sz="1800" dirty="0" err="1">
                  <a:solidFill>
                    <a:srgbClr val="000000"/>
                  </a:solidFill>
                </a:rPr>
                <a:t>addr</a:t>
              </a:r>
              <a:endParaRPr lang="en-US" alt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138" name="Text Box 26"/>
            <p:cNvSpPr txBox="1">
              <a:spLocks noChangeArrowheads="1"/>
            </p:cNvSpPr>
            <p:nvPr/>
          </p:nvSpPr>
          <p:spPr bwMode="auto">
            <a:xfrm>
              <a:off x="2491712" y="4375601"/>
              <a:ext cx="1786405" cy="577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datagram source,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dest address</a:t>
              </a:r>
            </a:p>
          </p:txBody>
        </p:sp>
        <p:sp>
          <p:nvSpPr>
            <p:cNvPr id="139" name="Line 27"/>
            <p:cNvSpPr>
              <a:spLocks noChangeShapeType="1"/>
            </p:cNvSpPr>
            <p:nvPr/>
          </p:nvSpPr>
          <p:spPr bwMode="auto">
            <a:xfrm flipH="1">
              <a:off x="523021" y="4956383"/>
              <a:ext cx="434683" cy="293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28"/>
            <p:cNvSpPr>
              <a:spLocks noChangeShapeType="1"/>
            </p:cNvSpPr>
            <p:nvPr/>
          </p:nvSpPr>
          <p:spPr bwMode="auto">
            <a:xfrm>
              <a:off x="1353125" y="4920620"/>
              <a:ext cx="388410" cy="293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Line 29"/>
            <p:cNvSpPr>
              <a:spLocks noChangeShapeType="1"/>
            </p:cNvSpPr>
            <p:nvPr/>
          </p:nvSpPr>
          <p:spPr bwMode="auto">
            <a:xfrm flipH="1">
              <a:off x="2746913" y="4927773"/>
              <a:ext cx="434683" cy="293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" name="Text Box 94"/>
          <p:cNvSpPr txBox="1">
            <a:spLocks noChangeArrowheads="1"/>
          </p:cNvSpPr>
          <p:nvPr/>
        </p:nvSpPr>
        <p:spPr bwMode="auto">
          <a:xfrm>
            <a:off x="6225171" y="4537076"/>
            <a:ext cx="336127" cy="39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C</a:t>
            </a:r>
            <a:endParaRPr lang="en-US" altLang="en-US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Actions at a Router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C2F51-A38B-A44D-9E69-2739398A7D19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30" y="1244092"/>
            <a:ext cx="7062952" cy="5085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297" y="6408240"/>
            <a:ext cx="7488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Source: https://</a:t>
            </a:r>
            <a:r>
              <a:rPr lang="en-US" i="1" dirty="0" err="1"/>
              <a:t>nmap.org</a:t>
            </a:r>
            <a:r>
              <a:rPr lang="en-US" i="1" dirty="0"/>
              <a:t>/book/</a:t>
            </a:r>
            <a:r>
              <a:rPr lang="en-US" i="1" dirty="0" err="1"/>
              <a:t>tcpip-ref.html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666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536027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6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layer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Overview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Link weights assignment</a:t>
            </a:r>
          </a:p>
          <a:p>
            <a:pPr marL="1371600" lvl="2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 computation</a:t>
            </a: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Basic routing computation protocols</a:t>
            </a:r>
            <a:endParaRPr lang="en-US" altLang="en-US" sz="1400" dirty="0">
              <a:solidFill>
                <a:schemeClr val="bg1">
                  <a:lumMod val="75000"/>
                </a:schemeClr>
              </a:solidFill>
              <a:ea typeface=""/>
            </a:endParaRPr>
          </a:p>
          <a:p>
            <a:pPr marL="1714500" lvl="3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Global Internet routing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Basic architecture</a:t>
            </a:r>
          </a:p>
          <a:p>
            <a:pPr marL="2171700" lvl="4" indent="-3429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BGP (Border Gateway Protocol): The de facto Inter-domain routing standard 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Basic operations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BGP as a policy routing framework (control </a:t>
            </a:r>
            <a:r>
              <a:rPr lang="en-US" altLang="en-US" sz="1400" dirty="0" err="1">
                <a:solidFill>
                  <a:schemeClr val="bg1">
                    <a:lumMod val="75000"/>
                  </a:schemeClr>
                </a:solidFill>
                <a:ea typeface=""/>
              </a:rPr>
              <a:t>interdomain</a:t>
            </a: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 routes)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Policy/</a:t>
            </a:r>
            <a:r>
              <a:rPr lang="en-US" altLang="en-US" sz="1400" dirty="0" err="1">
                <a:solidFill>
                  <a:schemeClr val="bg1">
                    <a:lumMod val="75000"/>
                  </a:schemeClr>
                </a:solidFill>
                <a:ea typeface=""/>
              </a:rPr>
              <a:t>interdomain</a:t>
            </a: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 routing analysis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Global preference aggregation and Arrow’s Theorem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Local preference aggregation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Economics and </a:t>
            </a:r>
            <a:r>
              <a:rPr lang="en-US" altLang="en-US" sz="1400" dirty="0" err="1">
                <a:solidFill>
                  <a:schemeClr val="bg1">
                    <a:lumMod val="75000"/>
                  </a:schemeClr>
                </a:solidFill>
                <a:ea typeface=""/>
              </a:rPr>
              <a:t>interdomain</a:t>
            </a: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 routing patterns</a:t>
            </a: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Arial" charset="0"/>
              <a:buChar char="•"/>
            </a:pP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IP addresses for </a:t>
            </a:r>
            <a:r>
              <a:rPr lang="en-US" altLang="en-US" sz="1400" dirty="0" err="1">
                <a:solidFill>
                  <a:schemeClr val="bg1">
                    <a:lumMod val="75000"/>
                  </a:schemeClr>
                </a:solidFill>
                <a:ea typeface=""/>
              </a:rPr>
              <a:t>interdomain</a:t>
            </a: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ea typeface=""/>
              </a:rPr>
              <a:t> routing</a:t>
            </a:r>
          </a:p>
          <a:p>
            <a:pPr marL="800100" lvl="1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q"/>
            </a:pPr>
            <a:r>
              <a:rPr lang="en-US" altLang="en-US" sz="1600" dirty="0">
                <a:latin typeface="+mn-lt"/>
                <a:ea typeface=""/>
              </a:rPr>
              <a:t>Forwarding</a:t>
            </a:r>
          </a:p>
          <a:p>
            <a:pPr marL="342900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q"/>
            </a:pPr>
            <a:r>
              <a:rPr lang="en-US" altLang="en-US" sz="1600" dirty="0">
                <a:latin typeface="+mn-lt"/>
                <a:ea typeface=""/>
              </a:rPr>
              <a:t>Link layer</a:t>
            </a:r>
          </a:p>
          <a:p>
            <a:pPr marL="3086100" lvl="6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400" i="1" dirty="0">
              <a:solidFill>
                <a:srgbClr val="C00000"/>
              </a:solidFill>
              <a:ea typeface=""/>
            </a:endParaRP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sz="1400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1522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54EE3A-4F70-6043-B4AC-9EF2856EDDA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533400" y="228600"/>
            <a:ext cx="8353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u="sng" dirty="0">
                <a:solidFill>
                  <a:srgbClr val="3333CC"/>
                </a:solidFill>
              </a:rPr>
              <a:t>Router Actions</a:t>
            </a:r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533400" y="1371600"/>
            <a:ext cx="418049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  <a:ea typeface="宋体" charset="-122"/>
              </a:rPr>
              <a:t>Routing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Look up 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Prevent loops (TTL--)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zh-CN" sz="1800" dirty="0">
                <a:solidFill>
                  <a:srgbClr val="000000"/>
                </a:solidFill>
                <a:ea typeface="宋体" charset="-122"/>
              </a:rPr>
              <a:t>Notify host better routers (ICMP redirect)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Handle IPGW options 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rgbClr val="000000"/>
                </a:solidFill>
                <a:ea typeface="宋体" charset="-122"/>
              </a:rPr>
              <a:t>(e.g., record routes) </a:t>
            </a:r>
            <a:endParaRPr lang="en-US" altLang="en-US" sz="1600" dirty="0">
              <a:solidFill>
                <a:srgbClr val="00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zh-CN" sz="2000" dirty="0">
                <a:solidFill>
                  <a:srgbClr val="000000"/>
                </a:solidFill>
                <a:ea typeface="宋体" charset="-122"/>
              </a:rPr>
              <a:t>Handle fragmentation</a:t>
            </a:r>
            <a:endParaRPr lang="en-US" altLang="en-US" sz="2000" dirty="0">
              <a:solidFill>
                <a:srgbClr val="00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  <a:ea typeface="宋体" charset="-122"/>
              </a:rPr>
              <a:t>Error checking and reporting using ICMP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  <a:ea typeface="宋体" charset="-122"/>
              </a:rPr>
              <a:t>Scheduling (e.g., </a:t>
            </a:r>
            <a:r>
              <a:rPr lang="en-US" altLang="en-US" sz="2000" dirty="0" err="1">
                <a:solidFill>
                  <a:srgbClr val="000000"/>
                </a:solidFill>
                <a:ea typeface="宋体" charset="-122"/>
              </a:rPr>
              <a:t>linux</a:t>
            </a:r>
            <a:r>
              <a:rPr lang="en-US" altLang="en-US" sz="2000" dirty="0">
                <a:solidFill>
                  <a:srgbClr val="000000"/>
                </a:solidFill>
                <a:ea typeface="宋体" charset="-12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ea typeface="宋体" charset="-122"/>
              </a:rPr>
              <a:t>tc</a:t>
            </a:r>
            <a:r>
              <a:rPr lang="en-US" altLang="en-US" sz="2000" dirty="0">
                <a:solidFill>
                  <a:srgbClr val="000000"/>
                </a:solidFill>
                <a:ea typeface="宋体" charset="-122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727" y="0"/>
            <a:ext cx="4583261" cy="6858000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F561516-4F61-9843-AF63-EDD5549FF998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820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C2F51-A38B-A44D-9E69-2739398A7D19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720"/>
            <a:ext cx="914400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2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6BE06A-CB11-6C4C-917A-275E82B5683F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charset="-128"/>
              </a:rPr>
              <a:t>What A Router Looks Like: Outside</a:t>
            </a:r>
          </a:p>
        </p:txBody>
      </p:sp>
      <p:pic>
        <p:nvPicPr>
          <p:cNvPr id="1566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612900"/>
            <a:ext cx="8682037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9718" r="33496" b="8020"/>
          <a:stretch>
            <a:fillRect/>
          </a:stretch>
        </p:blipFill>
        <p:spPr bwMode="auto">
          <a:xfrm>
            <a:off x="1260475" y="2382838"/>
            <a:ext cx="110648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205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BCEABB-7A30-1C4C-B79B-54BA6A30A84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58813" y="441325"/>
            <a:ext cx="7772400" cy="609600"/>
          </a:xfrm>
        </p:spPr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Look Inside a Router</a:t>
            </a:r>
            <a:endParaRPr lang="en-US" altLang="en-US" sz="3600" dirty="0">
              <a:ea typeface="ＭＳ Ｐゴシック" charset="-128"/>
            </a:endParaRPr>
          </a:p>
        </p:txBody>
      </p:sp>
      <p:pic>
        <p:nvPicPr>
          <p:cNvPr id="158724" name="Picture 4" descr="461 swtch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03" y="1733715"/>
            <a:ext cx="7068454" cy="389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9718" r="33496" b="8020"/>
          <a:stretch>
            <a:fillRect/>
          </a:stretch>
        </p:blipFill>
        <p:spPr bwMode="auto">
          <a:xfrm>
            <a:off x="185104" y="4855835"/>
            <a:ext cx="626381" cy="185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203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B38968-EC0A-424A-948D-A3424492FAC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60770" name="Picture 2" descr="462 Input Po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985963"/>
            <a:ext cx="5441950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1" name="Rectangle 3"/>
          <p:cNvSpPr>
            <a:spLocks noGrp="1" noChangeArrowheads="1"/>
          </p:cNvSpPr>
          <p:nvPr>
            <p:ph type="title"/>
          </p:nvPr>
        </p:nvSpPr>
        <p:spPr>
          <a:xfrm>
            <a:off x="644525" y="350838"/>
            <a:ext cx="7772400" cy="6096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Look Inside a Router: Input Port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60772" name="Text Box 5"/>
          <p:cNvSpPr txBox="1">
            <a:spLocks noChangeArrowheads="1"/>
          </p:cNvSpPr>
          <p:nvPr/>
        </p:nvSpPr>
        <p:spPr bwMode="auto">
          <a:xfrm>
            <a:off x="700088" y="3689350"/>
            <a:ext cx="23764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3333CC"/>
                </a:solidFill>
                <a:ea typeface="宋体" charset="-122"/>
              </a:rPr>
              <a:t>p</a:t>
            </a:r>
            <a:r>
              <a:rPr lang="en-US" altLang="en-US" sz="2000">
                <a:solidFill>
                  <a:srgbClr val="3333CC"/>
                </a:solidFill>
                <a:ea typeface="宋体" charset="-122"/>
              </a:rPr>
              <a:t>hysical layer:</a:t>
            </a:r>
            <a:endParaRPr lang="en-US" altLang="en-US" sz="2000">
              <a:solidFill>
                <a:srgbClr val="000000"/>
              </a:solidFill>
              <a:ea typeface="宋体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ea typeface="宋体" charset="-122"/>
              </a:rPr>
              <a:t>bit-level reception</a:t>
            </a:r>
            <a:endParaRPr lang="en-US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60773" name="Text Box 6"/>
          <p:cNvSpPr txBox="1">
            <a:spLocks noChangeArrowheads="1"/>
          </p:cNvSpPr>
          <p:nvPr/>
        </p:nvSpPr>
        <p:spPr bwMode="auto">
          <a:xfrm>
            <a:off x="1058863" y="4865688"/>
            <a:ext cx="19462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3333CC"/>
                </a:solidFill>
                <a:ea typeface="宋体" charset="-122"/>
              </a:rPr>
              <a:t>d</a:t>
            </a:r>
            <a:r>
              <a:rPr lang="en-US" altLang="en-US" sz="2000">
                <a:solidFill>
                  <a:srgbClr val="3333CC"/>
                </a:solidFill>
                <a:ea typeface="宋体" charset="-122"/>
              </a:rPr>
              <a:t>ata link layer: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ea typeface="宋体" charset="-122"/>
              </a:rPr>
              <a:t>e.g., Ethernet</a:t>
            </a:r>
          </a:p>
        </p:txBody>
      </p:sp>
      <p:sp>
        <p:nvSpPr>
          <p:cNvPr id="160774" name="Freeform 7"/>
          <p:cNvSpPr>
            <a:spLocks/>
          </p:cNvSpPr>
          <p:nvPr/>
        </p:nvSpPr>
        <p:spPr bwMode="auto">
          <a:xfrm>
            <a:off x="2147888" y="3290888"/>
            <a:ext cx="1312862" cy="471487"/>
          </a:xfrm>
          <a:custGeom>
            <a:avLst/>
            <a:gdLst>
              <a:gd name="T0" fmla="*/ 0 w 827"/>
              <a:gd name="T1" fmla="*/ 2147483646 h 297"/>
              <a:gd name="T2" fmla="*/ 2147483646 w 827"/>
              <a:gd name="T3" fmla="*/ 2147483646 h 297"/>
              <a:gd name="T4" fmla="*/ 2147483646 w 827"/>
              <a:gd name="T5" fmla="*/ 2147483646 h 297"/>
              <a:gd name="T6" fmla="*/ 2147483646 w 827"/>
              <a:gd name="T7" fmla="*/ 0 h 297"/>
              <a:gd name="T8" fmla="*/ 0 60000 65536"/>
              <a:gd name="T9" fmla="*/ 0 60000 65536"/>
              <a:gd name="T10" fmla="*/ 0 60000 65536"/>
              <a:gd name="T11" fmla="*/ 0 60000 65536"/>
              <a:gd name="T12" fmla="*/ 0 w 827"/>
              <a:gd name="T13" fmla="*/ 0 h 297"/>
              <a:gd name="T14" fmla="*/ 827 w 827"/>
              <a:gd name="T15" fmla="*/ 297 h 2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7" h="297">
                <a:moveTo>
                  <a:pt x="0" y="297"/>
                </a:moveTo>
                <a:cubicBezTo>
                  <a:pt x="62" y="280"/>
                  <a:pt x="259" y="222"/>
                  <a:pt x="369" y="196"/>
                </a:cubicBezTo>
                <a:cubicBezTo>
                  <a:pt x="420" y="182"/>
                  <a:pt x="622" y="152"/>
                  <a:pt x="659" y="140"/>
                </a:cubicBezTo>
                <a:cubicBezTo>
                  <a:pt x="696" y="128"/>
                  <a:pt x="792" y="29"/>
                  <a:pt x="827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5" name="Freeform 8"/>
          <p:cNvSpPr>
            <a:spLocks/>
          </p:cNvSpPr>
          <p:nvPr/>
        </p:nvSpPr>
        <p:spPr bwMode="auto">
          <a:xfrm>
            <a:off x="2908300" y="3594100"/>
            <a:ext cx="1987550" cy="1619250"/>
          </a:xfrm>
          <a:custGeom>
            <a:avLst/>
            <a:gdLst>
              <a:gd name="T0" fmla="*/ 0 w 1252"/>
              <a:gd name="T1" fmla="*/ 2147483646 h 1020"/>
              <a:gd name="T2" fmla="*/ 2147483646 w 1252"/>
              <a:gd name="T3" fmla="*/ 2147483646 h 1020"/>
              <a:gd name="T4" fmla="*/ 2147483646 w 1252"/>
              <a:gd name="T5" fmla="*/ 2147483646 h 1020"/>
              <a:gd name="T6" fmla="*/ 2147483646 w 1252"/>
              <a:gd name="T7" fmla="*/ 0 h 1020"/>
              <a:gd name="T8" fmla="*/ 0 60000 65536"/>
              <a:gd name="T9" fmla="*/ 0 60000 65536"/>
              <a:gd name="T10" fmla="*/ 0 60000 65536"/>
              <a:gd name="T11" fmla="*/ 0 60000 65536"/>
              <a:gd name="T12" fmla="*/ 0 w 1252"/>
              <a:gd name="T13" fmla="*/ 0 h 1020"/>
              <a:gd name="T14" fmla="*/ 1252 w 1252"/>
              <a:gd name="T15" fmla="*/ 1020 h 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2" h="1020">
                <a:moveTo>
                  <a:pt x="0" y="1020"/>
                </a:moveTo>
                <a:cubicBezTo>
                  <a:pt x="78" y="963"/>
                  <a:pt x="317" y="767"/>
                  <a:pt x="471" y="676"/>
                </a:cubicBezTo>
                <a:cubicBezTo>
                  <a:pt x="596" y="621"/>
                  <a:pt x="831" y="522"/>
                  <a:pt x="924" y="475"/>
                </a:cubicBezTo>
                <a:cubicBezTo>
                  <a:pt x="1016" y="429"/>
                  <a:pt x="1184" y="99"/>
                  <a:pt x="1252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6" name="Freeform 9"/>
          <p:cNvSpPr>
            <a:spLocks/>
          </p:cNvSpPr>
          <p:nvPr/>
        </p:nvSpPr>
        <p:spPr bwMode="auto">
          <a:xfrm>
            <a:off x="6472238" y="3849688"/>
            <a:ext cx="574675" cy="1360487"/>
          </a:xfrm>
          <a:custGeom>
            <a:avLst/>
            <a:gdLst>
              <a:gd name="T0" fmla="*/ 0 w 362"/>
              <a:gd name="T1" fmla="*/ 2147483646 h 857"/>
              <a:gd name="T2" fmla="*/ 2147483646 w 362"/>
              <a:gd name="T3" fmla="*/ 2147483646 h 857"/>
              <a:gd name="T4" fmla="*/ 2147483646 w 362"/>
              <a:gd name="T5" fmla="*/ 2147483646 h 857"/>
              <a:gd name="T6" fmla="*/ 2147483646 w 362"/>
              <a:gd name="T7" fmla="*/ 0 h 857"/>
              <a:gd name="T8" fmla="*/ 0 60000 65536"/>
              <a:gd name="T9" fmla="*/ 0 60000 65536"/>
              <a:gd name="T10" fmla="*/ 0 60000 65536"/>
              <a:gd name="T11" fmla="*/ 0 60000 65536"/>
              <a:gd name="T12" fmla="*/ 0 w 362"/>
              <a:gd name="T13" fmla="*/ 0 h 857"/>
              <a:gd name="T14" fmla="*/ 362 w 362"/>
              <a:gd name="T15" fmla="*/ 857 h 8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2" h="857">
                <a:moveTo>
                  <a:pt x="0" y="857"/>
                </a:moveTo>
                <a:cubicBezTo>
                  <a:pt x="21" y="830"/>
                  <a:pt x="82" y="764"/>
                  <a:pt x="128" y="694"/>
                </a:cubicBezTo>
                <a:cubicBezTo>
                  <a:pt x="165" y="648"/>
                  <a:pt x="252" y="477"/>
                  <a:pt x="279" y="437"/>
                </a:cubicBezTo>
                <a:cubicBezTo>
                  <a:pt x="306" y="399"/>
                  <a:pt x="345" y="91"/>
                  <a:pt x="362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777" name="Text Box 11"/>
          <p:cNvSpPr txBox="1">
            <a:spLocks noChangeArrowheads="1"/>
          </p:cNvSpPr>
          <p:nvPr/>
        </p:nvSpPr>
        <p:spPr bwMode="auto">
          <a:xfrm>
            <a:off x="4876800" y="5210175"/>
            <a:ext cx="29130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3333CC"/>
                </a:solidFill>
                <a:ea typeface="宋体" charset="-122"/>
              </a:rPr>
              <a:t>network</a:t>
            </a:r>
            <a:r>
              <a:rPr lang="en-US" altLang="en-US" sz="2000">
                <a:solidFill>
                  <a:srgbClr val="3333CC"/>
                </a:solidFill>
                <a:ea typeface="宋体" charset="-122"/>
              </a:rPr>
              <a:t> layer: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ea typeface="宋体" charset="-122"/>
              </a:rPr>
              <a:t>lookup output port using forwarding table</a:t>
            </a:r>
          </a:p>
        </p:txBody>
      </p:sp>
    </p:spTree>
    <p:extLst>
      <p:ext uri="{BB962C8B-B14F-4D97-AF65-F5344CB8AC3E}">
        <p14:creationId xmlns:p14="http://schemas.microsoft.com/office/powerpoint/2010/main" val="483383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B50974-1E20-DB4C-912C-6915464EF1E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99545" y="316785"/>
            <a:ext cx="8587279" cy="6096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Look Inside a Router</a:t>
            </a:r>
            <a:r>
              <a:rPr lang="en-US" altLang="en-US" sz="3600">
                <a:ea typeface="ＭＳ Ｐゴシック" charset="-128"/>
              </a:rPr>
              <a:t>: Switching Fabric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162819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46" y="1378386"/>
            <a:ext cx="62738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293" y="4443412"/>
            <a:ext cx="28956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463 swtching method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4" t="48666" r="9505"/>
          <a:stretch>
            <a:fillRect/>
          </a:stretch>
        </p:blipFill>
        <p:spPr bwMode="auto">
          <a:xfrm>
            <a:off x="1118093" y="4579937"/>
            <a:ext cx="3979862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943030" y="5111253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/>
              <a:t>Banyan 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4076" y="2154816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Low </a:t>
            </a:r>
          </a:p>
          <a:p>
            <a:r>
              <a:rPr lang="en-US" altLang="en-US" dirty="0"/>
              <a:t>End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4075" y="492658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High</a:t>
            </a:r>
          </a:p>
          <a:p>
            <a:r>
              <a:rPr lang="en-US" altLang="en-US" dirty="0"/>
              <a:t>End</a:t>
            </a:r>
            <a:endParaRPr lang="en-US" dirty="0"/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459" y="3776026"/>
            <a:ext cx="1119541" cy="117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964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5E7164-DA43-C145-B6F9-3B11B23ECDA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6914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24813" cy="685800"/>
          </a:xfrm>
        </p:spPr>
        <p:txBody>
          <a:bodyPr/>
          <a:lstStyle/>
          <a:p>
            <a:r>
              <a:rPr lang="en-US" altLang="en-US" sz="3600" dirty="0">
                <a:ea typeface="ＭＳ Ｐゴシック" charset="-128"/>
              </a:rPr>
              <a:t>Look Inside a Router: Output Port</a:t>
            </a:r>
          </a:p>
        </p:txBody>
      </p:sp>
      <p:pic>
        <p:nvPicPr>
          <p:cNvPr id="166915" name="Picture 5" descr="464 Output 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763838"/>
            <a:ext cx="485933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434013" y="1419225"/>
            <a:ext cx="3446462" cy="510063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000" i="1" dirty="0">
                <a:solidFill>
                  <a:srgbClr val="FF0000"/>
                </a:solidFill>
                <a:ea typeface="ＭＳ Ｐゴシック" charset="-128"/>
              </a:rPr>
              <a:t>Buffering</a:t>
            </a:r>
            <a:r>
              <a:rPr lang="en-US" altLang="en-US" sz="2000" dirty="0">
                <a:ea typeface="ＭＳ Ｐゴシック" charset="-128"/>
              </a:rPr>
              <a:t> required when datagrams arrive from fabric faster than the transmission rate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en-US" sz="2000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000" i="1" dirty="0">
                <a:solidFill>
                  <a:srgbClr val="FF0000"/>
                </a:solidFill>
                <a:ea typeface="ＭＳ Ｐゴシック" charset="-128"/>
              </a:rPr>
              <a:t>Queueing (delay) and loss </a:t>
            </a:r>
            <a:r>
              <a:rPr lang="en-US" altLang="en-US" sz="2000" i="1" dirty="0">
                <a:ea typeface="ＭＳ Ｐゴシック" charset="-128"/>
              </a:rPr>
              <a:t>due to output port buffer overflow !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endParaRPr lang="en-US" altLang="en-US" sz="2000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000" i="1" dirty="0">
                <a:solidFill>
                  <a:srgbClr val="FF0000"/>
                </a:solidFill>
                <a:ea typeface="ＭＳ Ｐゴシック" charset="-128"/>
              </a:rPr>
              <a:t>Scheduling and queue/buffer management </a:t>
            </a:r>
            <a:r>
              <a:rPr lang="en-US" altLang="en-US" sz="2000" dirty="0">
                <a:ea typeface="ＭＳ Ｐゴシック" charset="-128"/>
              </a:rPr>
              <a:t>choose among queued datagrams for transmission</a:t>
            </a:r>
          </a:p>
        </p:txBody>
      </p:sp>
    </p:spTree>
    <p:extLst>
      <p:ext uri="{BB962C8B-B14F-4D97-AF65-F5344CB8AC3E}">
        <p14:creationId xmlns:p14="http://schemas.microsoft.com/office/powerpoint/2010/main" val="1182729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B45AAE-57F0-DB4B-8DC3-0D095CF1D3C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1010" name="Rectangle 89"/>
          <p:cNvSpPr>
            <a:spLocks noChangeArrowheads="1"/>
          </p:cNvSpPr>
          <p:nvPr/>
        </p:nvSpPr>
        <p:spPr bwMode="auto">
          <a:xfrm>
            <a:off x="4827588" y="1184275"/>
            <a:ext cx="3911600" cy="19780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1011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" y="209550"/>
            <a:ext cx="8636000" cy="1143000"/>
          </a:xfrm>
        </p:spPr>
        <p:txBody>
          <a:bodyPr/>
          <a:lstStyle/>
          <a:p>
            <a:r>
              <a:rPr lang="en-US" altLang="zh-CN" sz="2000">
                <a:ea typeface="宋体" charset="-122"/>
              </a:rPr>
              <a:t>Putting it Together: Example 2 (Different Networks)</a:t>
            </a:r>
            <a:r>
              <a:rPr lang="en-US" altLang="en-US" sz="2000">
                <a:ea typeface="ＭＳ Ｐゴシック" charset="-128"/>
              </a:rPr>
              <a:t>: A-&gt; E</a:t>
            </a:r>
          </a:p>
        </p:txBody>
      </p:sp>
      <p:sp>
        <p:nvSpPr>
          <p:cNvPr id="171012" name="Freeform 3"/>
          <p:cNvSpPr>
            <a:spLocks/>
          </p:cNvSpPr>
          <p:nvPr/>
        </p:nvSpPr>
        <p:spPr bwMode="auto">
          <a:xfrm>
            <a:off x="6848475" y="2905125"/>
            <a:ext cx="238125" cy="1476375"/>
          </a:xfrm>
          <a:custGeom>
            <a:avLst/>
            <a:gdLst>
              <a:gd name="T0" fmla="*/ 2147483646 w 150"/>
              <a:gd name="T1" fmla="*/ 0 h 720"/>
              <a:gd name="T2" fmla="*/ 0 w 150"/>
              <a:gd name="T3" fmla="*/ 2147483646 h 720"/>
              <a:gd name="T4" fmla="*/ 0 60000 65536"/>
              <a:gd name="T5" fmla="*/ 0 60000 65536"/>
              <a:gd name="T6" fmla="*/ 0 w 150"/>
              <a:gd name="T7" fmla="*/ 0 h 720"/>
              <a:gd name="T8" fmla="*/ 150 w 150"/>
              <a:gd name="T9" fmla="*/ 720 h 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" h="720">
                <a:moveTo>
                  <a:pt x="126" y="0"/>
                </a:moveTo>
                <a:cubicBezTo>
                  <a:pt x="150" y="210"/>
                  <a:pt x="138" y="450"/>
                  <a:pt x="0" y="720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4" name="Rectangle 5"/>
          <p:cNvSpPr>
            <a:spLocks noChangeArrowheads="1"/>
          </p:cNvSpPr>
          <p:nvPr/>
        </p:nvSpPr>
        <p:spPr bwMode="auto">
          <a:xfrm>
            <a:off x="561975" y="1315758"/>
            <a:ext cx="3590925" cy="504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1015" name="Rectangle 6"/>
          <p:cNvSpPr>
            <a:spLocks noChangeArrowheads="1"/>
          </p:cNvSpPr>
          <p:nvPr/>
        </p:nvSpPr>
        <p:spPr bwMode="auto">
          <a:xfrm>
            <a:off x="485775" y="1382433"/>
            <a:ext cx="3590925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1016" name="Text Box 7"/>
          <p:cNvSpPr txBox="1">
            <a:spLocks noChangeArrowheads="1"/>
          </p:cNvSpPr>
          <p:nvPr/>
        </p:nvSpPr>
        <p:spPr bwMode="auto">
          <a:xfrm>
            <a:off x="479425" y="1299883"/>
            <a:ext cx="796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misc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fields</a:t>
            </a:r>
          </a:p>
        </p:txBody>
      </p:sp>
      <p:sp>
        <p:nvSpPr>
          <p:cNvPr id="171017" name="Line 8"/>
          <p:cNvSpPr>
            <a:spLocks noChangeShapeType="1"/>
          </p:cNvSpPr>
          <p:nvPr/>
        </p:nvSpPr>
        <p:spPr bwMode="auto">
          <a:xfrm>
            <a:off x="1247775" y="139195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8" name="Text Box 9"/>
          <p:cNvSpPr txBox="1">
            <a:spLocks noChangeArrowheads="1"/>
          </p:cNvSpPr>
          <p:nvPr/>
        </p:nvSpPr>
        <p:spPr bwMode="auto">
          <a:xfrm>
            <a:off x="1216025" y="1461808"/>
            <a:ext cx="1084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223.1.1.1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1019" name="Text Box 10"/>
          <p:cNvSpPr txBox="1">
            <a:spLocks noChangeArrowheads="1"/>
          </p:cNvSpPr>
          <p:nvPr/>
        </p:nvSpPr>
        <p:spPr bwMode="auto">
          <a:xfrm>
            <a:off x="2198688" y="1461808"/>
            <a:ext cx="11572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223.1.2.3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1020" name="Line 11"/>
          <p:cNvSpPr>
            <a:spLocks noChangeShapeType="1"/>
          </p:cNvSpPr>
          <p:nvPr/>
        </p:nvSpPr>
        <p:spPr bwMode="auto">
          <a:xfrm>
            <a:off x="2238375" y="139195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1" name="Line 12"/>
          <p:cNvSpPr>
            <a:spLocks noChangeShapeType="1"/>
          </p:cNvSpPr>
          <p:nvPr/>
        </p:nvSpPr>
        <p:spPr bwMode="auto">
          <a:xfrm>
            <a:off x="3286125" y="138243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2" name="Text Box 13"/>
          <p:cNvSpPr txBox="1">
            <a:spLocks noChangeArrowheads="1"/>
          </p:cNvSpPr>
          <p:nvPr/>
        </p:nvSpPr>
        <p:spPr bwMode="auto">
          <a:xfrm>
            <a:off x="3348038" y="1452283"/>
            <a:ext cx="661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71023" name="Text Box 14"/>
          <p:cNvSpPr txBox="1">
            <a:spLocks noChangeArrowheads="1"/>
          </p:cNvSpPr>
          <p:nvPr/>
        </p:nvSpPr>
        <p:spPr bwMode="auto">
          <a:xfrm>
            <a:off x="4714875" y="1535113"/>
            <a:ext cx="4100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charset="0"/>
              </a:rPr>
              <a:t> Dest. Net  router  Nhops  interface</a:t>
            </a:r>
          </a:p>
        </p:txBody>
      </p:sp>
      <p:sp>
        <p:nvSpPr>
          <p:cNvPr id="171024" name="Text Box 15"/>
          <p:cNvSpPr txBox="1">
            <a:spLocks noChangeArrowheads="1"/>
          </p:cNvSpPr>
          <p:nvPr/>
        </p:nvSpPr>
        <p:spPr bwMode="auto">
          <a:xfrm>
            <a:off x="4752975" y="1960563"/>
            <a:ext cx="3856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223.1.1/24        -          1       </a:t>
            </a: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223.1.1.4</a:t>
            </a: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71025" name="Text Box 16"/>
          <p:cNvSpPr txBox="1">
            <a:spLocks noChangeArrowheads="1"/>
          </p:cNvSpPr>
          <p:nvPr/>
        </p:nvSpPr>
        <p:spPr bwMode="auto">
          <a:xfrm>
            <a:off x="4762500" y="2255838"/>
            <a:ext cx="37925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223.1.2/24        -          1       </a:t>
            </a: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223.1.2.9</a:t>
            </a:r>
          </a:p>
        </p:txBody>
      </p:sp>
      <p:sp>
        <p:nvSpPr>
          <p:cNvPr id="171026" name="Text Box 17"/>
          <p:cNvSpPr txBox="1">
            <a:spLocks noChangeArrowheads="1"/>
          </p:cNvSpPr>
          <p:nvPr/>
        </p:nvSpPr>
        <p:spPr bwMode="auto">
          <a:xfrm>
            <a:off x="4772025" y="2522538"/>
            <a:ext cx="38909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223.1.3/24        -          1       </a:t>
            </a: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223.1.3.27</a:t>
            </a:r>
          </a:p>
        </p:txBody>
      </p:sp>
      <p:sp>
        <p:nvSpPr>
          <p:cNvPr id="171027" name="Line 18"/>
          <p:cNvSpPr>
            <a:spLocks noChangeShapeType="1"/>
          </p:cNvSpPr>
          <p:nvPr/>
        </p:nvSpPr>
        <p:spPr bwMode="auto">
          <a:xfrm flipV="1">
            <a:off x="4806950" y="1914525"/>
            <a:ext cx="33909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8" name="Line 19"/>
          <p:cNvSpPr>
            <a:spLocks noChangeShapeType="1"/>
          </p:cNvSpPr>
          <p:nvPr/>
        </p:nvSpPr>
        <p:spPr bwMode="auto">
          <a:xfrm>
            <a:off x="5959475" y="1676400"/>
            <a:ext cx="11113" cy="14906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9" name="Line 20"/>
          <p:cNvSpPr>
            <a:spLocks noChangeShapeType="1"/>
          </p:cNvSpPr>
          <p:nvPr/>
        </p:nvSpPr>
        <p:spPr bwMode="auto">
          <a:xfrm>
            <a:off x="6816725" y="1724025"/>
            <a:ext cx="11113" cy="144621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0" name="Text Box 21"/>
          <p:cNvSpPr txBox="1">
            <a:spLocks noChangeArrowheads="1"/>
          </p:cNvSpPr>
          <p:nvPr/>
        </p:nvSpPr>
        <p:spPr bwMode="auto">
          <a:xfrm>
            <a:off x="4724400" y="1249363"/>
            <a:ext cx="463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charset="0"/>
              </a:rPr>
              <a:t>    </a:t>
            </a:r>
          </a:p>
        </p:txBody>
      </p:sp>
      <p:sp>
        <p:nvSpPr>
          <p:cNvPr id="171031" name="Line 22"/>
          <p:cNvSpPr>
            <a:spLocks noChangeShapeType="1"/>
          </p:cNvSpPr>
          <p:nvPr/>
        </p:nvSpPr>
        <p:spPr bwMode="auto">
          <a:xfrm>
            <a:off x="7645400" y="1695450"/>
            <a:ext cx="0" cy="15017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1032" name="Group 23"/>
          <p:cNvGrpSpPr>
            <a:grpSpLocks/>
          </p:cNvGrpSpPr>
          <p:nvPr/>
        </p:nvGrpSpPr>
        <p:grpSpPr bwMode="auto">
          <a:xfrm>
            <a:off x="4606925" y="3094038"/>
            <a:ext cx="4422775" cy="3154362"/>
            <a:chOff x="2902" y="1949"/>
            <a:chExt cx="2786" cy="1987"/>
          </a:xfrm>
        </p:grpSpPr>
        <p:sp>
          <p:nvSpPr>
            <p:cNvPr id="171038" name="Freeform 24"/>
            <p:cNvSpPr>
              <a:spLocks/>
            </p:cNvSpPr>
            <p:nvPr/>
          </p:nvSpPr>
          <p:spPr bwMode="auto">
            <a:xfrm>
              <a:off x="2902" y="1949"/>
              <a:ext cx="1223" cy="1291"/>
            </a:xfrm>
            <a:custGeom>
              <a:avLst/>
              <a:gdLst>
                <a:gd name="T0" fmla="*/ 1201 w 1223"/>
                <a:gd name="T1" fmla="*/ 756 h 1291"/>
                <a:gd name="T2" fmla="*/ 702 w 1223"/>
                <a:gd name="T3" fmla="*/ 670 h 1291"/>
                <a:gd name="T4" fmla="*/ 608 w 1223"/>
                <a:gd name="T5" fmla="*/ 103 h 1291"/>
                <a:gd name="T6" fmla="*/ 335 w 1223"/>
                <a:gd name="T7" fmla="*/ 52 h 1291"/>
                <a:gd name="T8" fmla="*/ 65 w 1223"/>
                <a:gd name="T9" fmla="*/ 82 h 1291"/>
                <a:gd name="T10" fmla="*/ 41 w 1223"/>
                <a:gd name="T11" fmla="*/ 544 h 1291"/>
                <a:gd name="T12" fmla="*/ 38 w 1223"/>
                <a:gd name="T13" fmla="*/ 751 h 1291"/>
                <a:gd name="T14" fmla="*/ 23 w 1223"/>
                <a:gd name="T15" fmla="*/ 940 h 1291"/>
                <a:gd name="T16" fmla="*/ 17 w 1223"/>
                <a:gd name="T17" fmla="*/ 1114 h 1291"/>
                <a:gd name="T18" fmla="*/ 128 w 1223"/>
                <a:gd name="T19" fmla="*/ 1219 h 1291"/>
                <a:gd name="T20" fmla="*/ 602 w 1223"/>
                <a:gd name="T21" fmla="*/ 1243 h 1291"/>
                <a:gd name="T22" fmla="*/ 686 w 1223"/>
                <a:gd name="T23" fmla="*/ 930 h 1291"/>
                <a:gd name="T24" fmla="*/ 1177 w 1223"/>
                <a:gd name="T25" fmla="*/ 916 h 1291"/>
                <a:gd name="T26" fmla="*/ 1201 w 1223"/>
                <a:gd name="T27" fmla="*/ 756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39" name="Freeform 25"/>
            <p:cNvSpPr>
              <a:spLocks/>
            </p:cNvSpPr>
            <p:nvPr/>
          </p:nvSpPr>
          <p:spPr bwMode="auto">
            <a:xfrm>
              <a:off x="4487" y="2130"/>
              <a:ext cx="1201" cy="1234"/>
            </a:xfrm>
            <a:custGeom>
              <a:avLst/>
              <a:gdLst>
                <a:gd name="T0" fmla="*/ 25 w 1201"/>
                <a:gd name="T1" fmla="*/ 709 h 1234"/>
                <a:gd name="T2" fmla="*/ 526 w 1201"/>
                <a:gd name="T3" fmla="*/ 780 h 1234"/>
                <a:gd name="T4" fmla="*/ 613 w 1201"/>
                <a:gd name="T5" fmla="*/ 1134 h 1234"/>
                <a:gd name="T6" fmla="*/ 946 w 1201"/>
                <a:gd name="T7" fmla="*/ 1230 h 1234"/>
                <a:gd name="T8" fmla="*/ 1171 w 1201"/>
                <a:gd name="T9" fmla="*/ 1107 h 1234"/>
                <a:gd name="T10" fmla="*/ 1126 w 1201"/>
                <a:gd name="T11" fmla="*/ 894 h 1234"/>
                <a:gd name="T12" fmla="*/ 1114 w 1201"/>
                <a:gd name="T13" fmla="*/ 693 h 1234"/>
                <a:gd name="T14" fmla="*/ 1099 w 1201"/>
                <a:gd name="T15" fmla="*/ 423 h 1234"/>
                <a:gd name="T16" fmla="*/ 1141 w 1201"/>
                <a:gd name="T17" fmla="*/ 216 h 1234"/>
                <a:gd name="T18" fmla="*/ 1102 w 1201"/>
                <a:gd name="T19" fmla="*/ 33 h 1234"/>
                <a:gd name="T20" fmla="*/ 646 w 1201"/>
                <a:gd name="T21" fmla="*/ 81 h 1234"/>
                <a:gd name="T22" fmla="*/ 535 w 1201"/>
                <a:gd name="T23" fmla="*/ 519 h 1234"/>
                <a:gd name="T24" fmla="*/ 44 w 1201"/>
                <a:gd name="T25" fmla="*/ 548 h 1234"/>
                <a:gd name="T26" fmla="*/ 25 w 1201"/>
                <a:gd name="T27" fmla="*/ 709 h 1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1"/>
                <a:gd name="T43" fmla="*/ 0 h 1234"/>
                <a:gd name="T44" fmla="*/ 1201 w 1201"/>
                <a:gd name="T45" fmla="*/ 1234 h 123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1" h="1234">
                  <a:moveTo>
                    <a:pt x="25" y="709"/>
                  </a:moveTo>
                  <a:cubicBezTo>
                    <a:pt x="49" y="824"/>
                    <a:pt x="428" y="709"/>
                    <a:pt x="526" y="780"/>
                  </a:cubicBezTo>
                  <a:cubicBezTo>
                    <a:pt x="624" y="851"/>
                    <a:pt x="543" y="1059"/>
                    <a:pt x="613" y="1134"/>
                  </a:cubicBezTo>
                  <a:cubicBezTo>
                    <a:pt x="683" y="1209"/>
                    <a:pt x="853" y="1234"/>
                    <a:pt x="946" y="1230"/>
                  </a:cubicBezTo>
                  <a:cubicBezTo>
                    <a:pt x="1039" y="1226"/>
                    <a:pt x="1141" y="1163"/>
                    <a:pt x="1171" y="1107"/>
                  </a:cubicBezTo>
                  <a:cubicBezTo>
                    <a:pt x="1201" y="1051"/>
                    <a:pt x="1135" y="963"/>
                    <a:pt x="1126" y="894"/>
                  </a:cubicBezTo>
                  <a:cubicBezTo>
                    <a:pt x="1117" y="825"/>
                    <a:pt x="1119" y="772"/>
                    <a:pt x="1114" y="693"/>
                  </a:cubicBezTo>
                  <a:cubicBezTo>
                    <a:pt x="1109" y="614"/>
                    <a:pt x="1095" y="502"/>
                    <a:pt x="1099" y="423"/>
                  </a:cubicBezTo>
                  <a:cubicBezTo>
                    <a:pt x="1103" y="344"/>
                    <a:pt x="1141" y="281"/>
                    <a:pt x="1141" y="216"/>
                  </a:cubicBezTo>
                  <a:cubicBezTo>
                    <a:pt x="1141" y="151"/>
                    <a:pt x="1185" y="56"/>
                    <a:pt x="1102" y="33"/>
                  </a:cubicBezTo>
                  <a:cubicBezTo>
                    <a:pt x="1019" y="10"/>
                    <a:pt x="740" y="0"/>
                    <a:pt x="646" y="81"/>
                  </a:cubicBezTo>
                  <a:cubicBezTo>
                    <a:pt x="552" y="162"/>
                    <a:pt x="635" y="441"/>
                    <a:pt x="535" y="519"/>
                  </a:cubicBezTo>
                  <a:cubicBezTo>
                    <a:pt x="435" y="597"/>
                    <a:pt x="129" y="516"/>
                    <a:pt x="44" y="548"/>
                  </a:cubicBezTo>
                  <a:cubicBezTo>
                    <a:pt x="15" y="601"/>
                    <a:pt x="0" y="594"/>
                    <a:pt x="25" y="70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0" name="Freeform 26"/>
            <p:cNvSpPr>
              <a:spLocks/>
            </p:cNvSpPr>
            <p:nvPr/>
          </p:nvSpPr>
          <p:spPr bwMode="auto">
            <a:xfrm>
              <a:off x="3663" y="2997"/>
              <a:ext cx="1295" cy="939"/>
            </a:xfrm>
            <a:custGeom>
              <a:avLst/>
              <a:gdLst>
                <a:gd name="T0" fmla="*/ 600 w 1295"/>
                <a:gd name="T1" fmla="*/ 30 h 939"/>
                <a:gd name="T2" fmla="*/ 525 w 1295"/>
                <a:gd name="T3" fmla="*/ 393 h 939"/>
                <a:gd name="T4" fmla="*/ 81 w 1295"/>
                <a:gd name="T5" fmla="*/ 471 h 939"/>
                <a:gd name="T6" fmla="*/ 39 w 1295"/>
                <a:gd name="T7" fmla="*/ 855 h 939"/>
                <a:gd name="T8" fmla="*/ 207 w 1295"/>
                <a:gd name="T9" fmla="*/ 927 h 939"/>
                <a:gd name="T10" fmla="*/ 429 w 1295"/>
                <a:gd name="T11" fmla="*/ 927 h 939"/>
                <a:gd name="T12" fmla="*/ 705 w 1295"/>
                <a:gd name="T13" fmla="*/ 891 h 939"/>
                <a:gd name="T14" fmla="*/ 1227 w 1295"/>
                <a:gd name="T15" fmla="*/ 849 h 939"/>
                <a:gd name="T16" fmla="*/ 1113 w 1295"/>
                <a:gd name="T17" fmla="*/ 459 h 939"/>
                <a:gd name="T18" fmla="*/ 777 w 1295"/>
                <a:gd name="T19" fmla="*/ 363 h 939"/>
                <a:gd name="T20" fmla="*/ 762 w 1295"/>
                <a:gd name="T21" fmla="*/ 42 h 939"/>
                <a:gd name="T22" fmla="*/ 600 w 1295"/>
                <a:gd name="T23" fmla="*/ 30 h 9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5"/>
                <a:gd name="T37" fmla="*/ 0 h 939"/>
                <a:gd name="T38" fmla="*/ 1295 w 1295"/>
                <a:gd name="T39" fmla="*/ 939 h 9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5" h="939">
                  <a:moveTo>
                    <a:pt x="600" y="30"/>
                  </a:moveTo>
                  <a:cubicBezTo>
                    <a:pt x="486" y="60"/>
                    <a:pt x="610" y="247"/>
                    <a:pt x="525" y="393"/>
                  </a:cubicBezTo>
                  <a:cubicBezTo>
                    <a:pt x="439" y="467"/>
                    <a:pt x="162" y="394"/>
                    <a:pt x="81" y="471"/>
                  </a:cubicBezTo>
                  <a:cubicBezTo>
                    <a:pt x="0" y="548"/>
                    <a:pt x="18" y="779"/>
                    <a:pt x="39" y="855"/>
                  </a:cubicBezTo>
                  <a:cubicBezTo>
                    <a:pt x="60" y="931"/>
                    <a:pt x="142" y="915"/>
                    <a:pt x="207" y="927"/>
                  </a:cubicBezTo>
                  <a:cubicBezTo>
                    <a:pt x="272" y="939"/>
                    <a:pt x="346" y="933"/>
                    <a:pt x="429" y="927"/>
                  </a:cubicBezTo>
                  <a:cubicBezTo>
                    <a:pt x="512" y="921"/>
                    <a:pt x="572" y="904"/>
                    <a:pt x="705" y="891"/>
                  </a:cubicBezTo>
                  <a:cubicBezTo>
                    <a:pt x="838" y="878"/>
                    <a:pt x="1159" y="921"/>
                    <a:pt x="1227" y="849"/>
                  </a:cubicBezTo>
                  <a:cubicBezTo>
                    <a:pt x="1295" y="777"/>
                    <a:pt x="1188" y="540"/>
                    <a:pt x="1113" y="459"/>
                  </a:cubicBezTo>
                  <a:cubicBezTo>
                    <a:pt x="1038" y="378"/>
                    <a:pt x="835" y="432"/>
                    <a:pt x="777" y="363"/>
                  </a:cubicBezTo>
                  <a:cubicBezTo>
                    <a:pt x="719" y="294"/>
                    <a:pt x="791" y="97"/>
                    <a:pt x="762" y="42"/>
                  </a:cubicBezTo>
                  <a:cubicBezTo>
                    <a:pt x="708" y="15"/>
                    <a:pt x="714" y="0"/>
                    <a:pt x="600" y="3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1041" name="Object 2"/>
            <p:cNvGraphicFramePr>
              <a:graphicFrameLocks noChangeAspect="1"/>
            </p:cNvGraphicFramePr>
            <p:nvPr/>
          </p:nvGraphicFramePr>
          <p:xfrm>
            <a:off x="2951" y="2015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9290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" y="2015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1042" name="Line 28"/>
            <p:cNvSpPr>
              <a:spLocks noChangeShapeType="1"/>
            </p:cNvSpPr>
            <p:nvPr/>
          </p:nvSpPr>
          <p:spPr bwMode="auto">
            <a:xfrm>
              <a:off x="3304" y="2250"/>
              <a:ext cx="17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3" name="Line 29"/>
            <p:cNvSpPr>
              <a:spLocks noChangeShapeType="1"/>
            </p:cNvSpPr>
            <p:nvPr/>
          </p:nvSpPr>
          <p:spPr bwMode="auto">
            <a:xfrm flipH="1">
              <a:off x="3487" y="2241"/>
              <a:ext cx="0" cy="8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4" name="Line 30"/>
            <p:cNvSpPr>
              <a:spLocks noChangeShapeType="1"/>
            </p:cNvSpPr>
            <p:nvPr/>
          </p:nvSpPr>
          <p:spPr bwMode="auto">
            <a:xfrm flipV="1">
              <a:off x="3304" y="2656"/>
              <a:ext cx="175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5" name="Line 31"/>
            <p:cNvSpPr>
              <a:spLocks noChangeShapeType="1"/>
            </p:cNvSpPr>
            <p:nvPr/>
          </p:nvSpPr>
          <p:spPr bwMode="auto">
            <a:xfrm>
              <a:off x="3310" y="3051"/>
              <a:ext cx="17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1046" name="Object 3"/>
            <p:cNvGraphicFramePr>
              <a:graphicFrameLocks noChangeAspect="1"/>
            </p:cNvGraphicFramePr>
            <p:nvPr/>
          </p:nvGraphicFramePr>
          <p:xfrm>
            <a:off x="2951" y="2435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9291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" y="2435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1047" name="Object 4"/>
            <p:cNvGraphicFramePr>
              <a:graphicFrameLocks noChangeAspect="1"/>
            </p:cNvGraphicFramePr>
            <p:nvPr/>
          </p:nvGraphicFramePr>
          <p:xfrm>
            <a:off x="2951" y="2819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9292" name="Clip" r:id="rId7" imgW="1307079" imgH="1083682" progId="MS_ClipArt_Gallery.2">
                    <p:embed/>
                  </p:oleObj>
                </mc:Choice>
                <mc:Fallback>
                  <p:oleObj name="Clip" r:id="rId7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" y="2819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1048" name="Line 34"/>
            <p:cNvSpPr>
              <a:spLocks noChangeShapeType="1"/>
            </p:cNvSpPr>
            <p:nvPr/>
          </p:nvSpPr>
          <p:spPr bwMode="auto">
            <a:xfrm>
              <a:off x="3487" y="2781"/>
              <a:ext cx="652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1049" name="Group 35"/>
            <p:cNvGrpSpPr>
              <a:grpSpLocks/>
            </p:cNvGrpSpPr>
            <p:nvPr/>
          </p:nvGrpSpPr>
          <p:grpSpPr bwMode="auto">
            <a:xfrm>
              <a:off x="4081" y="2759"/>
              <a:ext cx="448" cy="240"/>
              <a:chOff x="3600" y="219"/>
              <a:chExt cx="360" cy="175"/>
            </a:xfrm>
          </p:grpSpPr>
          <p:sp>
            <p:nvSpPr>
              <p:cNvPr id="171085" name="Oval 3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086" name="Line 3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087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088" name="Rectangle 3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71089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71090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71095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096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097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1091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71092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093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094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53"/>
                  <a:ext cx="52" cy="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050" name="Text Box 49"/>
            <p:cNvSpPr txBox="1">
              <a:spLocks noChangeArrowheads="1"/>
            </p:cNvSpPr>
            <p:nvPr/>
          </p:nvSpPr>
          <p:spPr bwMode="auto">
            <a:xfrm>
              <a:off x="3278" y="2045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51" name="Rectangle 50"/>
            <p:cNvSpPr>
              <a:spLocks noChangeArrowheads="1"/>
            </p:cNvSpPr>
            <p:nvPr/>
          </p:nvSpPr>
          <p:spPr bwMode="auto">
            <a:xfrm>
              <a:off x="3333" y="2499"/>
              <a:ext cx="195" cy="11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52" name="Text Box 51"/>
            <p:cNvSpPr txBox="1">
              <a:spLocks noChangeArrowheads="1"/>
            </p:cNvSpPr>
            <p:nvPr/>
          </p:nvSpPr>
          <p:spPr bwMode="auto">
            <a:xfrm>
              <a:off x="3327" y="2441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53" name="Text Box 52"/>
            <p:cNvSpPr txBox="1">
              <a:spLocks noChangeArrowheads="1"/>
            </p:cNvSpPr>
            <p:nvPr/>
          </p:nvSpPr>
          <p:spPr bwMode="auto">
            <a:xfrm>
              <a:off x="3206" y="3041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223.1.1.3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54" name="Text Box 53"/>
            <p:cNvSpPr txBox="1">
              <a:spLocks noChangeArrowheads="1"/>
            </p:cNvSpPr>
            <p:nvPr/>
          </p:nvSpPr>
          <p:spPr bwMode="auto">
            <a:xfrm>
              <a:off x="3704" y="2618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223.1.1.4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55" name="Line 54"/>
            <p:cNvSpPr>
              <a:spLocks noChangeShapeType="1"/>
            </p:cNvSpPr>
            <p:nvPr/>
          </p:nvSpPr>
          <p:spPr bwMode="auto">
            <a:xfrm>
              <a:off x="4462" y="2787"/>
              <a:ext cx="64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6" name="Text Box 55"/>
            <p:cNvSpPr txBox="1">
              <a:spLocks noChangeArrowheads="1"/>
            </p:cNvSpPr>
            <p:nvPr/>
          </p:nvSpPr>
          <p:spPr bwMode="auto">
            <a:xfrm>
              <a:off x="4382" y="2612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223.1.2.9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57" name="Line 56"/>
            <p:cNvSpPr>
              <a:spLocks noChangeShapeType="1"/>
            </p:cNvSpPr>
            <p:nvPr/>
          </p:nvSpPr>
          <p:spPr bwMode="auto">
            <a:xfrm flipH="1">
              <a:off x="5107" y="2349"/>
              <a:ext cx="0" cy="8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1058" name="Object 5"/>
            <p:cNvGraphicFramePr>
              <a:graphicFrameLocks noChangeAspect="1"/>
            </p:cNvGraphicFramePr>
            <p:nvPr/>
          </p:nvGraphicFramePr>
          <p:xfrm>
            <a:off x="5219" y="2165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9293" name="Clip" r:id="rId8" imgW="1307079" imgH="1083682" progId="MS_ClipArt_Gallery.2">
                    <p:embed/>
                  </p:oleObj>
                </mc:Choice>
                <mc:Fallback>
                  <p:oleObj name="Clip" r:id="rId8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9" y="2165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1059" name="Line 58"/>
            <p:cNvSpPr>
              <a:spLocks noChangeShapeType="1"/>
            </p:cNvSpPr>
            <p:nvPr/>
          </p:nvSpPr>
          <p:spPr bwMode="auto">
            <a:xfrm>
              <a:off x="5107" y="2352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1060" name="Object 6"/>
            <p:cNvGraphicFramePr>
              <a:graphicFrameLocks noChangeAspect="1"/>
            </p:cNvGraphicFramePr>
            <p:nvPr/>
          </p:nvGraphicFramePr>
          <p:xfrm>
            <a:off x="5222" y="3035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9294" name="Clip" r:id="rId9" imgW="1307079" imgH="1083682" progId="MS_ClipArt_Gallery.2">
                    <p:embed/>
                  </p:oleObj>
                </mc:Choice>
                <mc:Fallback>
                  <p:oleObj name="Clip" r:id="rId9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2" y="3035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1061" name="Line 60"/>
            <p:cNvSpPr>
              <a:spLocks noChangeShapeType="1"/>
            </p:cNvSpPr>
            <p:nvPr/>
          </p:nvSpPr>
          <p:spPr bwMode="auto">
            <a:xfrm>
              <a:off x="5107" y="3153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62" name="Rectangle 61"/>
            <p:cNvSpPr>
              <a:spLocks noChangeArrowheads="1"/>
            </p:cNvSpPr>
            <p:nvPr/>
          </p:nvSpPr>
          <p:spPr bwMode="auto">
            <a:xfrm>
              <a:off x="5073" y="2986"/>
              <a:ext cx="108" cy="11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63" name="Text Box 62"/>
            <p:cNvSpPr txBox="1">
              <a:spLocks noChangeArrowheads="1"/>
            </p:cNvSpPr>
            <p:nvPr/>
          </p:nvSpPr>
          <p:spPr bwMode="auto">
            <a:xfrm>
              <a:off x="4704" y="2915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223.1.2.3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64" name="Rectangle 63"/>
            <p:cNvSpPr>
              <a:spLocks noChangeArrowheads="1"/>
            </p:cNvSpPr>
            <p:nvPr/>
          </p:nvSpPr>
          <p:spPr bwMode="auto">
            <a:xfrm>
              <a:off x="5082" y="2382"/>
              <a:ext cx="156" cy="11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65" name="Text Box 64"/>
            <p:cNvSpPr txBox="1">
              <a:spLocks noChangeArrowheads="1"/>
            </p:cNvSpPr>
            <p:nvPr/>
          </p:nvSpPr>
          <p:spPr bwMode="auto">
            <a:xfrm>
              <a:off x="4584" y="2321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223.1.2.1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66" name="Line 65"/>
            <p:cNvSpPr>
              <a:spLocks noChangeShapeType="1"/>
            </p:cNvSpPr>
            <p:nvPr/>
          </p:nvSpPr>
          <p:spPr bwMode="auto">
            <a:xfrm flipH="1">
              <a:off x="4312" y="3000"/>
              <a:ext cx="0" cy="4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67" name="Line 66"/>
            <p:cNvSpPr>
              <a:spLocks noChangeShapeType="1"/>
            </p:cNvSpPr>
            <p:nvPr/>
          </p:nvSpPr>
          <p:spPr bwMode="auto">
            <a:xfrm flipH="1">
              <a:off x="3898" y="3453"/>
              <a:ext cx="7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68" name="Line 67"/>
            <p:cNvSpPr>
              <a:spLocks noChangeShapeType="1"/>
            </p:cNvSpPr>
            <p:nvPr/>
          </p:nvSpPr>
          <p:spPr bwMode="auto">
            <a:xfrm flipH="1" flipV="1">
              <a:off x="3896" y="3448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69" name="Line 68"/>
            <p:cNvSpPr>
              <a:spLocks noChangeShapeType="1"/>
            </p:cNvSpPr>
            <p:nvPr/>
          </p:nvSpPr>
          <p:spPr bwMode="auto">
            <a:xfrm flipH="1" flipV="1">
              <a:off x="4637" y="3451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1070" name="Object 7"/>
            <p:cNvGraphicFramePr>
              <a:graphicFrameLocks noChangeAspect="1"/>
            </p:cNvGraphicFramePr>
            <p:nvPr/>
          </p:nvGraphicFramePr>
          <p:xfrm>
            <a:off x="4502" y="3551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9295" name="Clip" r:id="rId10" imgW="1307079" imgH="1083682" progId="MS_ClipArt_Gallery.2">
                    <p:embed/>
                  </p:oleObj>
                </mc:Choice>
                <mc:Fallback>
                  <p:oleObj name="Clip" r:id="rId10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2" y="3551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1071" name="Object 8"/>
            <p:cNvGraphicFramePr>
              <a:graphicFrameLocks noChangeAspect="1"/>
            </p:cNvGraphicFramePr>
            <p:nvPr/>
          </p:nvGraphicFramePr>
          <p:xfrm>
            <a:off x="3710" y="3560"/>
            <a:ext cx="3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9296" name="Clip" r:id="rId11" imgW="1307079" imgH="1083682" progId="MS_ClipArt_Gallery.2">
                    <p:embed/>
                  </p:oleObj>
                </mc:Choice>
                <mc:Fallback>
                  <p:oleObj name="Clip" r:id="rId11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0" y="3560"/>
                          <a:ext cx="3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1072" name="Text Box 71"/>
            <p:cNvSpPr txBox="1">
              <a:spLocks noChangeArrowheads="1"/>
            </p:cNvSpPr>
            <p:nvPr/>
          </p:nvSpPr>
          <p:spPr bwMode="auto">
            <a:xfrm>
              <a:off x="4640" y="3356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73" name="Text Box 72"/>
            <p:cNvSpPr txBox="1">
              <a:spLocks noChangeArrowheads="1"/>
            </p:cNvSpPr>
            <p:nvPr/>
          </p:nvSpPr>
          <p:spPr bwMode="auto">
            <a:xfrm>
              <a:off x="3269" y="3380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223.1.3.1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74" name="Rectangle 73"/>
            <p:cNvSpPr>
              <a:spLocks noChangeArrowheads="1"/>
            </p:cNvSpPr>
            <p:nvPr/>
          </p:nvSpPr>
          <p:spPr bwMode="auto">
            <a:xfrm>
              <a:off x="4272" y="3084"/>
              <a:ext cx="81" cy="11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1075" name="Text Box 74"/>
            <p:cNvSpPr txBox="1">
              <a:spLocks noChangeArrowheads="1"/>
            </p:cNvSpPr>
            <p:nvPr/>
          </p:nvSpPr>
          <p:spPr bwMode="auto">
            <a:xfrm>
              <a:off x="3916" y="3043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223.1.3.27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71076" name="Group 75"/>
            <p:cNvGrpSpPr>
              <a:grpSpLocks/>
            </p:cNvGrpSpPr>
            <p:nvPr/>
          </p:nvGrpSpPr>
          <p:grpSpPr bwMode="auto">
            <a:xfrm>
              <a:off x="3014" y="1991"/>
              <a:ext cx="233" cy="250"/>
              <a:chOff x="2822" y="1181"/>
              <a:chExt cx="233" cy="250"/>
            </a:xfrm>
          </p:grpSpPr>
          <p:sp>
            <p:nvSpPr>
              <p:cNvPr id="171083" name="Rectangle 76"/>
              <p:cNvSpPr>
                <a:spLocks noChangeArrowheads="1"/>
              </p:cNvSpPr>
              <p:nvPr/>
            </p:nvSpPr>
            <p:spPr bwMode="auto">
              <a:xfrm>
                <a:off x="2886" y="1230"/>
                <a:ext cx="11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084" name="Text Box 77"/>
              <p:cNvSpPr txBox="1">
                <a:spLocks noChangeArrowheads="1"/>
              </p:cNvSpPr>
              <p:nvPr/>
            </p:nvSpPr>
            <p:spPr bwMode="auto">
              <a:xfrm>
                <a:off x="2822" y="1181"/>
                <a:ext cx="2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A</a:t>
                </a: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71077" name="Group 78"/>
            <p:cNvGrpSpPr>
              <a:grpSpLocks/>
            </p:cNvGrpSpPr>
            <p:nvPr/>
          </p:nvGrpSpPr>
          <p:grpSpPr bwMode="auto">
            <a:xfrm>
              <a:off x="3008" y="2771"/>
              <a:ext cx="217" cy="250"/>
              <a:chOff x="2822" y="1181"/>
              <a:chExt cx="217" cy="250"/>
            </a:xfrm>
          </p:grpSpPr>
          <p:sp>
            <p:nvSpPr>
              <p:cNvPr id="171081" name="Rectangle 79"/>
              <p:cNvSpPr>
                <a:spLocks noChangeArrowheads="1"/>
              </p:cNvSpPr>
              <p:nvPr/>
            </p:nvSpPr>
            <p:spPr bwMode="auto">
              <a:xfrm>
                <a:off x="2886" y="1230"/>
                <a:ext cx="11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082" name="Text Box 80"/>
              <p:cNvSpPr txBox="1">
                <a:spLocks noChangeArrowheads="1"/>
              </p:cNvSpPr>
              <p:nvPr/>
            </p:nvSpPr>
            <p:spPr bwMode="auto">
              <a:xfrm>
                <a:off x="2822" y="1181"/>
                <a:ext cx="2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B</a:t>
                </a: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71078" name="Group 81"/>
            <p:cNvGrpSpPr>
              <a:grpSpLocks/>
            </p:cNvGrpSpPr>
            <p:nvPr/>
          </p:nvGrpSpPr>
          <p:grpSpPr bwMode="auto">
            <a:xfrm>
              <a:off x="5282" y="2999"/>
              <a:ext cx="216" cy="250"/>
              <a:chOff x="2822" y="1181"/>
              <a:chExt cx="216" cy="250"/>
            </a:xfrm>
          </p:grpSpPr>
          <p:sp>
            <p:nvSpPr>
              <p:cNvPr id="171079" name="Rectangle 82"/>
              <p:cNvSpPr>
                <a:spLocks noChangeArrowheads="1"/>
              </p:cNvSpPr>
              <p:nvPr/>
            </p:nvSpPr>
            <p:spPr bwMode="auto">
              <a:xfrm>
                <a:off x="2886" y="1230"/>
                <a:ext cx="11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080" name="Text Box 83"/>
              <p:cNvSpPr txBox="1">
                <a:spLocks noChangeArrowheads="1"/>
              </p:cNvSpPr>
              <p:nvPr/>
            </p:nvSpPr>
            <p:spPr bwMode="auto">
              <a:xfrm>
                <a:off x="2822" y="1181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charset="0"/>
                  <a:buChar char="r"/>
                  <a:defRPr sz="28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charset="0"/>
                  <a:buChar char="m"/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E</a:t>
                </a: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71033" name="Rectangle 84"/>
          <p:cNvSpPr>
            <a:spLocks noChangeArrowheads="1"/>
          </p:cNvSpPr>
          <p:nvPr/>
        </p:nvSpPr>
        <p:spPr bwMode="auto">
          <a:xfrm>
            <a:off x="4881563" y="1160463"/>
            <a:ext cx="3954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ZapfDingbats" charset="0"/>
              <a:buNone/>
            </a:pPr>
            <a:r>
              <a:rPr lang="en-US" altLang="en-US" sz="2400">
                <a:solidFill>
                  <a:srgbClr val="3333CC"/>
                </a:solidFill>
              </a:rPr>
              <a:t>forwarding table in router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71034" name="Line 85"/>
          <p:cNvSpPr>
            <a:spLocks noChangeShapeType="1"/>
          </p:cNvSpPr>
          <p:nvPr/>
        </p:nvSpPr>
        <p:spPr bwMode="auto">
          <a:xfrm flipV="1">
            <a:off x="6853238" y="3294063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1035" name="Text Box 86"/>
          <p:cNvSpPr txBox="1">
            <a:spLocks noChangeArrowheads="1"/>
          </p:cNvSpPr>
          <p:nvPr/>
        </p:nvSpPr>
        <p:spPr bwMode="auto">
          <a:xfrm>
            <a:off x="4779963" y="2852738"/>
            <a:ext cx="3805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0.0.0.0/0           -          -        </a:t>
            </a: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223.1.4.1</a:t>
            </a:r>
          </a:p>
        </p:txBody>
      </p:sp>
      <p:sp>
        <p:nvSpPr>
          <p:cNvPr id="171036" name="Text Box 87"/>
          <p:cNvSpPr txBox="1">
            <a:spLocks noChangeArrowheads="1"/>
          </p:cNvSpPr>
          <p:nvPr/>
        </p:nvSpPr>
        <p:spPr bwMode="auto">
          <a:xfrm>
            <a:off x="6823075" y="34290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223.1.4.1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1037" name="Text Box 88"/>
          <p:cNvSpPr txBox="1">
            <a:spLocks noChangeArrowheads="1"/>
          </p:cNvSpPr>
          <p:nvPr/>
        </p:nvSpPr>
        <p:spPr bwMode="auto">
          <a:xfrm>
            <a:off x="6792913" y="3097213"/>
            <a:ext cx="1468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To Internet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48456" y="1924050"/>
            <a:ext cx="4067175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lvl="0" indent="-342900"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</a:rPr>
              <a:t>Setting: Packet above arrives at Router C’s network layer.</a:t>
            </a:r>
          </a:p>
          <a:p>
            <a:pPr marL="342900" lvl="0" indent="-342900"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</a:rPr>
              <a:t>Action: </a:t>
            </a:r>
          </a:p>
          <a:p>
            <a:pPr marL="742950" lvl="1" indent="-285750">
              <a:buClr>
                <a:srgbClr val="3333CC"/>
              </a:buClr>
              <a:buFont typeface="Arial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Router C conducts standard router actions</a:t>
            </a:r>
          </a:p>
          <a:p>
            <a:pPr marL="1200150" lvl="2" indent="-285750">
              <a:buClr>
                <a:srgbClr val="3333CC"/>
              </a:buClr>
              <a:buFont typeface="Arial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Assume packet correct, find next hop should be 223.1.</a:t>
            </a:r>
            <a:r>
              <a:rPr lang="en-US" altLang="zh-CN" sz="1600" dirty="0">
                <a:solidFill>
                  <a:srgbClr val="000000"/>
                </a:solidFill>
              </a:rPr>
              <a:t>2.9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742950" lvl="1" indent="-285750">
              <a:buClr>
                <a:srgbClr val="3333CC"/>
              </a:buClr>
              <a:buFont typeface="Arial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Hand datagram to link layer to send inside a link-layer frame</a:t>
            </a:r>
          </a:p>
        </p:txBody>
      </p:sp>
      <p:sp>
        <p:nvSpPr>
          <p:cNvPr id="92" name="Text Box 94"/>
          <p:cNvSpPr txBox="1">
            <a:spLocks noChangeArrowheads="1"/>
          </p:cNvSpPr>
          <p:nvPr/>
        </p:nvSpPr>
        <p:spPr bwMode="auto">
          <a:xfrm>
            <a:off x="6225171" y="4537076"/>
            <a:ext cx="336127" cy="39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C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93" name="Text Box 6"/>
          <p:cNvSpPr txBox="1">
            <a:spLocks noChangeArrowheads="1"/>
          </p:cNvSpPr>
          <p:nvPr/>
        </p:nvSpPr>
        <p:spPr bwMode="auto">
          <a:xfrm>
            <a:off x="130189" y="5263058"/>
            <a:ext cx="10310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b="1" dirty="0">
                <a:solidFill>
                  <a:srgbClr val="FF0000"/>
                </a:solidFill>
              </a:rPr>
              <a:t>E</a:t>
            </a:r>
            <a:r>
              <a:rPr lang="ja-JP" altLang="en-US" sz="1600" dirty="0">
                <a:solidFill>
                  <a:srgbClr val="000000"/>
                </a:solidFill>
              </a:rPr>
              <a:t>’</a:t>
            </a:r>
            <a:r>
              <a:rPr lang="en-US" altLang="ja-JP" sz="1600" dirty="0">
                <a:solidFill>
                  <a:srgbClr val="000000"/>
                </a:solidFill>
              </a:rPr>
              <a:t>s MAC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</a:rPr>
              <a:t>addr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sp>
        <p:nvSpPr>
          <p:cNvPr id="94" name="Text Box 7"/>
          <p:cNvSpPr txBox="1">
            <a:spLocks noChangeArrowheads="1"/>
          </p:cNvSpPr>
          <p:nvPr/>
        </p:nvSpPr>
        <p:spPr bwMode="auto">
          <a:xfrm>
            <a:off x="1166680" y="5276813"/>
            <a:ext cx="10262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rgbClr val="000000"/>
                </a:solidFill>
              </a:rPr>
              <a:t>C</a:t>
            </a:r>
            <a:r>
              <a:rPr lang="ja-JP" altLang="en-US" sz="1600" dirty="0">
                <a:solidFill>
                  <a:srgbClr val="000000"/>
                </a:solidFill>
              </a:rPr>
              <a:t>’</a:t>
            </a:r>
            <a:r>
              <a:rPr lang="en-US" altLang="ja-JP" sz="1600" dirty="0">
                <a:solidFill>
                  <a:srgbClr val="000000"/>
                </a:solidFill>
              </a:rPr>
              <a:t>s MAC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</a:rPr>
              <a:t>addr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0" y="4351283"/>
            <a:ext cx="5430727" cy="2255892"/>
            <a:chOff x="0" y="4351283"/>
            <a:chExt cx="5430727" cy="2255892"/>
          </a:xfrm>
        </p:grpSpPr>
        <p:sp>
          <p:nvSpPr>
            <p:cNvPr id="96" name="Rectangle 5"/>
            <p:cNvSpPr>
              <a:spLocks noChangeArrowheads="1"/>
            </p:cNvSpPr>
            <p:nvPr/>
          </p:nvSpPr>
          <p:spPr bwMode="auto">
            <a:xfrm>
              <a:off x="2371123" y="5263939"/>
              <a:ext cx="3004918" cy="603669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97" name="Text Box 8"/>
            <p:cNvSpPr txBox="1">
              <a:spLocks noChangeArrowheads="1"/>
            </p:cNvSpPr>
            <p:nvPr/>
          </p:nvSpPr>
          <p:spPr bwMode="auto">
            <a:xfrm>
              <a:off x="2473484" y="5263939"/>
              <a:ext cx="720732" cy="577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</a:t>
              </a:r>
              <a:r>
                <a:rPr lang="ja-JP" altLang="en-US" sz="1800">
                  <a:solidFill>
                    <a:srgbClr val="000000"/>
                  </a:solidFill>
                </a:rPr>
                <a:t>’</a:t>
              </a:r>
              <a:r>
                <a:rPr lang="en-US" altLang="ja-JP" sz="1800">
                  <a:solidFill>
                    <a:srgbClr val="000000"/>
                  </a:solidFill>
                </a:rPr>
                <a:t>s 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addr</a:t>
              </a:r>
            </a:p>
          </p:txBody>
        </p:sp>
        <p:sp>
          <p:nvSpPr>
            <p:cNvPr id="98" name="Text Box 9"/>
            <p:cNvSpPr txBox="1">
              <a:spLocks noChangeArrowheads="1"/>
            </p:cNvSpPr>
            <p:nvPr/>
          </p:nvSpPr>
          <p:spPr bwMode="auto">
            <a:xfrm>
              <a:off x="3327425" y="5269661"/>
              <a:ext cx="699699" cy="577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</a:t>
              </a:r>
              <a:r>
                <a:rPr lang="ja-JP" altLang="en-US" sz="1800">
                  <a:solidFill>
                    <a:srgbClr val="000000"/>
                  </a:solidFill>
                </a:rPr>
                <a:t>’</a:t>
              </a:r>
              <a:r>
                <a:rPr lang="en-US" altLang="ja-JP" sz="1800">
                  <a:solidFill>
                    <a:srgbClr val="000000"/>
                  </a:solidFill>
                </a:rPr>
                <a:t>s 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addr</a:t>
              </a:r>
            </a:p>
          </p:txBody>
        </p:sp>
        <p:sp>
          <p:nvSpPr>
            <p:cNvPr id="99" name="Text Box 10"/>
            <p:cNvSpPr txBox="1">
              <a:spLocks noChangeArrowheads="1"/>
            </p:cNvSpPr>
            <p:nvPr/>
          </p:nvSpPr>
          <p:spPr bwMode="auto">
            <a:xfrm>
              <a:off x="4128082" y="5388393"/>
              <a:ext cx="1302645" cy="369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</a:rPr>
                <a:t>IP payload</a:t>
              </a:r>
            </a:p>
          </p:txBody>
        </p:sp>
        <p:sp>
          <p:nvSpPr>
            <p:cNvPr id="100" name="Rectangle 11"/>
            <p:cNvSpPr>
              <a:spLocks noChangeArrowheads="1"/>
            </p:cNvSpPr>
            <p:nvPr/>
          </p:nvSpPr>
          <p:spPr bwMode="auto">
            <a:xfrm>
              <a:off x="22435" y="5262509"/>
              <a:ext cx="5353606" cy="6036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1" name="Line 12"/>
            <p:cNvSpPr>
              <a:spLocks noChangeShapeType="1"/>
            </p:cNvSpPr>
            <p:nvPr/>
          </p:nvSpPr>
          <p:spPr bwMode="auto">
            <a:xfrm>
              <a:off x="1169436" y="5272522"/>
              <a:ext cx="0" cy="603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Line 13"/>
            <p:cNvSpPr>
              <a:spLocks noChangeShapeType="1"/>
            </p:cNvSpPr>
            <p:nvPr/>
          </p:nvSpPr>
          <p:spPr bwMode="auto">
            <a:xfrm>
              <a:off x="2136955" y="5268231"/>
              <a:ext cx="0" cy="603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Line 14"/>
            <p:cNvSpPr>
              <a:spLocks noChangeShapeType="1"/>
            </p:cNvSpPr>
            <p:nvPr/>
          </p:nvSpPr>
          <p:spPr bwMode="auto">
            <a:xfrm>
              <a:off x="2373927" y="5273953"/>
              <a:ext cx="0" cy="603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144427" y="5216733"/>
              <a:ext cx="65903" cy="141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5" name="Rectangle 16"/>
            <p:cNvSpPr>
              <a:spLocks noChangeArrowheads="1"/>
            </p:cNvSpPr>
            <p:nvPr/>
          </p:nvSpPr>
          <p:spPr bwMode="auto">
            <a:xfrm>
              <a:off x="121992" y="5788931"/>
              <a:ext cx="65903" cy="141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6" name="Rectangle 17"/>
            <p:cNvSpPr>
              <a:spLocks noChangeArrowheads="1"/>
            </p:cNvSpPr>
            <p:nvPr/>
          </p:nvSpPr>
          <p:spPr bwMode="auto">
            <a:xfrm>
              <a:off x="2216881" y="5219594"/>
              <a:ext cx="65903" cy="141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7" name="Rectangle 18"/>
            <p:cNvSpPr>
              <a:spLocks noChangeArrowheads="1"/>
            </p:cNvSpPr>
            <p:nvPr/>
          </p:nvSpPr>
          <p:spPr bwMode="auto">
            <a:xfrm>
              <a:off x="2232305" y="5801806"/>
              <a:ext cx="65903" cy="141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8" name="Text Box 19"/>
            <p:cNvSpPr txBox="1">
              <a:spLocks noChangeArrowheads="1"/>
            </p:cNvSpPr>
            <p:nvPr/>
          </p:nvSpPr>
          <p:spPr bwMode="auto">
            <a:xfrm>
              <a:off x="3261521" y="5979187"/>
              <a:ext cx="1048847" cy="33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datagram</a:t>
              </a:r>
            </a:p>
          </p:txBody>
        </p:sp>
        <p:sp>
          <p:nvSpPr>
            <p:cNvPr id="109" name="Text Box 20"/>
            <p:cNvSpPr txBox="1">
              <a:spLocks noChangeArrowheads="1"/>
            </p:cNvSpPr>
            <p:nvPr/>
          </p:nvSpPr>
          <p:spPr bwMode="auto">
            <a:xfrm>
              <a:off x="1963082" y="6276730"/>
              <a:ext cx="733351" cy="33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frame</a:t>
              </a:r>
            </a:p>
          </p:txBody>
        </p:sp>
        <p:sp>
          <p:nvSpPr>
            <p:cNvPr id="110" name="Line 21"/>
            <p:cNvSpPr>
              <a:spLocks noChangeShapeType="1"/>
            </p:cNvSpPr>
            <p:nvPr/>
          </p:nvSpPr>
          <p:spPr bwMode="auto">
            <a:xfrm>
              <a:off x="4285128" y="6150847"/>
              <a:ext cx="1054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22"/>
            <p:cNvSpPr>
              <a:spLocks noChangeShapeType="1"/>
            </p:cNvSpPr>
            <p:nvPr/>
          </p:nvSpPr>
          <p:spPr bwMode="auto">
            <a:xfrm flipH="1">
              <a:off x="2408982" y="6159430"/>
              <a:ext cx="8693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23"/>
            <p:cNvSpPr>
              <a:spLocks noChangeShapeType="1"/>
            </p:cNvSpPr>
            <p:nvPr/>
          </p:nvSpPr>
          <p:spPr bwMode="auto">
            <a:xfrm flipH="1">
              <a:off x="0" y="6419780"/>
              <a:ext cx="19700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24"/>
            <p:cNvSpPr>
              <a:spLocks noChangeShapeType="1"/>
            </p:cNvSpPr>
            <p:nvPr/>
          </p:nvSpPr>
          <p:spPr bwMode="auto">
            <a:xfrm>
              <a:off x="2662781" y="6439807"/>
              <a:ext cx="26725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Text Box 25"/>
            <p:cNvSpPr txBox="1">
              <a:spLocks noChangeArrowheads="1"/>
            </p:cNvSpPr>
            <p:nvPr/>
          </p:nvSpPr>
          <p:spPr bwMode="auto">
            <a:xfrm>
              <a:off x="600142" y="4351283"/>
              <a:ext cx="1587292" cy="646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</a:rPr>
                <a:t>frame </a:t>
              </a:r>
              <a:br>
                <a:rPr lang="en-US" altLang="en-US" sz="1800" dirty="0">
                  <a:solidFill>
                    <a:srgbClr val="000000"/>
                  </a:solidFill>
                </a:rPr>
              </a:br>
              <a:r>
                <a:rPr lang="en-US" altLang="en-US" sz="1800" dirty="0" err="1">
                  <a:solidFill>
                    <a:srgbClr val="000000"/>
                  </a:solidFill>
                </a:rPr>
                <a:t>dst</a:t>
              </a:r>
              <a:r>
                <a:rPr lang="en-US" altLang="en-US" sz="1800" dirty="0">
                  <a:solidFill>
                    <a:srgbClr val="000000"/>
                  </a:solidFill>
                </a:rPr>
                <a:t>, </a:t>
              </a:r>
              <a:r>
                <a:rPr lang="en-US" altLang="en-US" sz="1800" dirty="0" err="1">
                  <a:solidFill>
                    <a:srgbClr val="000000"/>
                  </a:solidFill>
                </a:rPr>
                <a:t>src</a:t>
              </a:r>
              <a:r>
                <a:rPr lang="en-US" altLang="en-US" sz="1800" dirty="0">
                  <a:solidFill>
                    <a:srgbClr val="000000"/>
                  </a:solidFill>
                </a:rPr>
                <a:t> </a:t>
              </a:r>
              <a:r>
                <a:rPr lang="en-US" altLang="en-US" sz="1800" dirty="0" err="1">
                  <a:solidFill>
                    <a:srgbClr val="000000"/>
                  </a:solidFill>
                </a:rPr>
                <a:t>addr</a:t>
              </a:r>
              <a:endParaRPr lang="en-US" alt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115" name="Text Box 26"/>
            <p:cNvSpPr txBox="1">
              <a:spLocks noChangeArrowheads="1"/>
            </p:cNvSpPr>
            <p:nvPr/>
          </p:nvSpPr>
          <p:spPr bwMode="auto">
            <a:xfrm>
              <a:off x="2491712" y="4375601"/>
              <a:ext cx="1786405" cy="577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datagram source,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dest address</a:t>
              </a:r>
            </a:p>
          </p:txBody>
        </p:sp>
        <p:sp>
          <p:nvSpPr>
            <p:cNvPr id="116" name="Line 27"/>
            <p:cNvSpPr>
              <a:spLocks noChangeShapeType="1"/>
            </p:cNvSpPr>
            <p:nvPr/>
          </p:nvSpPr>
          <p:spPr bwMode="auto">
            <a:xfrm flipH="1">
              <a:off x="523021" y="4956383"/>
              <a:ext cx="434683" cy="293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Line 28"/>
            <p:cNvSpPr>
              <a:spLocks noChangeShapeType="1"/>
            </p:cNvSpPr>
            <p:nvPr/>
          </p:nvSpPr>
          <p:spPr bwMode="auto">
            <a:xfrm>
              <a:off x="1353125" y="4920620"/>
              <a:ext cx="388410" cy="293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Line 29"/>
            <p:cNvSpPr>
              <a:spLocks noChangeShapeType="1"/>
            </p:cNvSpPr>
            <p:nvPr/>
          </p:nvSpPr>
          <p:spPr bwMode="auto">
            <a:xfrm flipH="1">
              <a:off x="2746913" y="4927773"/>
              <a:ext cx="434683" cy="293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554305" y="6434289"/>
            <a:ext cx="5209074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3333CC"/>
              </a:buClr>
            </a:pPr>
            <a:r>
              <a:rPr lang="en-US" altLang="en-US" dirty="0">
                <a:solidFill>
                  <a:srgbClr val="FF0000"/>
                </a:solidFill>
              </a:rPr>
              <a:t>datagram arrives </a:t>
            </a:r>
            <a:r>
              <a:rPr lang="en-US" altLang="en-US">
                <a:solidFill>
                  <a:srgbClr val="FF0000"/>
                </a:solidFill>
              </a:rPr>
              <a:t>at 223.1.2.3!! </a:t>
            </a:r>
            <a:r>
              <a:rPr lang="en-US" altLang="en-US" dirty="0">
                <a:solidFill>
                  <a:srgbClr val="FF0000"/>
                </a:solidFill>
              </a:rPr>
              <a:t>(hooray!)</a:t>
            </a:r>
          </a:p>
        </p:txBody>
      </p:sp>
    </p:spTree>
    <p:extLst>
      <p:ext uri="{BB962C8B-B14F-4D97-AF65-F5344CB8AC3E}">
        <p14:creationId xmlns:p14="http://schemas.microsoft.com/office/powerpoint/2010/main" val="10655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Summary of Network Layer</a:t>
            </a:r>
          </a:p>
        </p:txBody>
      </p:sp>
      <p:sp>
        <p:nvSpPr>
          <p:cNvPr id="173058" name="Content Placeholder 2"/>
          <p:cNvSpPr>
            <a:spLocks noGrp="1"/>
          </p:cNvSpPr>
          <p:nvPr>
            <p:ph idx="1"/>
          </p:nvPr>
        </p:nvSpPr>
        <p:spPr>
          <a:xfrm>
            <a:off x="533400" y="1352550"/>
            <a:ext cx="8051800" cy="48561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We have covered the very basics of the network layer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routing and basic forwarding</a:t>
            </a:r>
          </a:p>
          <a:p>
            <a:pPr>
              <a:buFont typeface="Wingdings" pitchFamily="2" charset="2"/>
              <a:buChar char="q"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There are multiple other topics that we did not cover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Multicast/</a:t>
            </a:r>
            <a:r>
              <a:rPr lang="en-US" altLang="en-US" dirty="0" err="1">
                <a:ea typeface="ＭＳ Ｐゴシック" charset="-128"/>
              </a:rPr>
              <a:t>anycast</a:t>
            </a:r>
            <a:endParaRPr lang="en-US" altLang="en-US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 err="1">
                <a:ea typeface="ＭＳ Ｐゴシック" charset="-128"/>
              </a:rPr>
              <a:t>QoS</a:t>
            </a:r>
            <a:endParaRPr lang="en-US" altLang="en-US" dirty="0">
              <a:ea typeface="ＭＳ Ｐゴシック" charset="-128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slides as backup 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just in case you need 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reading in the winter</a:t>
            </a: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E0D605-C1FC-DA4C-BF90-D0CA88490EB4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7306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4103688"/>
            <a:ext cx="34925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95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2BD2BD-B903-134D-AE54-2FD4265963CD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5106" name="Rectangle 4"/>
          <p:cNvSpPr>
            <a:spLocks noChangeArrowheads="1"/>
          </p:cNvSpPr>
          <p:nvPr/>
        </p:nvSpPr>
        <p:spPr bwMode="auto">
          <a:xfrm>
            <a:off x="500474" y="152401"/>
            <a:ext cx="808272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8" rIns="91411" bIns="4570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3333CC"/>
                </a:solidFill>
              </a:rPr>
              <a:t>Roadmap: </a:t>
            </a:r>
            <a:r>
              <a:rPr lang="en-US" altLang="en-US" sz="3600" u="sng" dirty="0">
                <a:solidFill>
                  <a:srgbClr val="3333CC"/>
                </a:solidFill>
              </a:rPr>
              <a:t>The Hourglass Architecture of the Internet</a:t>
            </a:r>
          </a:p>
        </p:txBody>
      </p:sp>
      <p:sp>
        <p:nvSpPr>
          <p:cNvPr id="175107" name="Freeform 5"/>
          <p:cNvSpPr>
            <a:spLocks/>
          </p:cNvSpPr>
          <p:nvPr/>
        </p:nvSpPr>
        <p:spPr bwMode="auto">
          <a:xfrm>
            <a:off x="2514600" y="1981200"/>
            <a:ext cx="1003300" cy="3733800"/>
          </a:xfrm>
          <a:custGeom>
            <a:avLst/>
            <a:gdLst>
              <a:gd name="T0" fmla="*/ 2147483646 w 632"/>
              <a:gd name="T1" fmla="*/ 0 h 2496"/>
              <a:gd name="T2" fmla="*/ 2147483646 w 632"/>
              <a:gd name="T3" fmla="*/ 2147483646 h 2496"/>
              <a:gd name="T4" fmla="*/ 0 w 632"/>
              <a:gd name="T5" fmla="*/ 2147483646 h 2496"/>
              <a:gd name="T6" fmla="*/ 0 60000 65536"/>
              <a:gd name="T7" fmla="*/ 0 60000 65536"/>
              <a:gd name="T8" fmla="*/ 0 60000 65536"/>
              <a:gd name="T9" fmla="*/ 0 w 632"/>
              <a:gd name="T10" fmla="*/ 0 h 2496"/>
              <a:gd name="T11" fmla="*/ 632 w 632"/>
              <a:gd name="T12" fmla="*/ 2496 h 24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2496">
                <a:moveTo>
                  <a:pt x="48" y="0"/>
                </a:moveTo>
                <a:cubicBezTo>
                  <a:pt x="340" y="368"/>
                  <a:pt x="632" y="736"/>
                  <a:pt x="624" y="1152"/>
                </a:cubicBezTo>
                <a:cubicBezTo>
                  <a:pt x="616" y="1568"/>
                  <a:pt x="308" y="2032"/>
                  <a:pt x="0" y="249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75108" name="Freeform 6"/>
          <p:cNvSpPr>
            <a:spLocks/>
          </p:cNvSpPr>
          <p:nvPr/>
        </p:nvSpPr>
        <p:spPr bwMode="auto">
          <a:xfrm>
            <a:off x="4559300" y="1981200"/>
            <a:ext cx="1079500" cy="3733800"/>
          </a:xfrm>
          <a:custGeom>
            <a:avLst/>
            <a:gdLst>
              <a:gd name="T0" fmla="*/ 2147483646 w 632"/>
              <a:gd name="T1" fmla="*/ 0 h 2496"/>
              <a:gd name="T2" fmla="*/ 2147483646 w 632"/>
              <a:gd name="T3" fmla="*/ 2147483646 h 2496"/>
              <a:gd name="T4" fmla="*/ 2147483646 w 632"/>
              <a:gd name="T5" fmla="*/ 2147483646 h 2496"/>
              <a:gd name="T6" fmla="*/ 0 60000 65536"/>
              <a:gd name="T7" fmla="*/ 0 60000 65536"/>
              <a:gd name="T8" fmla="*/ 0 60000 65536"/>
              <a:gd name="T9" fmla="*/ 0 w 632"/>
              <a:gd name="T10" fmla="*/ 0 h 2496"/>
              <a:gd name="T11" fmla="*/ 632 w 632"/>
              <a:gd name="T12" fmla="*/ 2496 h 24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2496">
                <a:moveTo>
                  <a:pt x="584" y="0"/>
                </a:moveTo>
                <a:cubicBezTo>
                  <a:pt x="292" y="416"/>
                  <a:pt x="0" y="832"/>
                  <a:pt x="8" y="1248"/>
                </a:cubicBezTo>
                <a:cubicBezTo>
                  <a:pt x="16" y="1664"/>
                  <a:pt x="324" y="2080"/>
                  <a:pt x="632" y="249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75109" name="Line 7"/>
          <p:cNvSpPr>
            <a:spLocks noChangeShapeType="1"/>
          </p:cNvSpPr>
          <p:nvPr/>
        </p:nvSpPr>
        <p:spPr bwMode="auto">
          <a:xfrm>
            <a:off x="3505200" y="3429000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75110" name="Line 8"/>
          <p:cNvSpPr>
            <a:spLocks noChangeShapeType="1"/>
          </p:cNvSpPr>
          <p:nvPr/>
        </p:nvSpPr>
        <p:spPr bwMode="auto">
          <a:xfrm>
            <a:off x="3505200" y="40386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75111" name="Text Box 9"/>
          <p:cNvSpPr txBox="1">
            <a:spLocks noChangeArrowheads="1"/>
          </p:cNvSpPr>
          <p:nvPr/>
        </p:nvSpPr>
        <p:spPr bwMode="auto">
          <a:xfrm>
            <a:off x="3811588" y="3470275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charset="0"/>
              </a:rPr>
              <a:t>IP</a:t>
            </a:r>
          </a:p>
        </p:txBody>
      </p:sp>
      <p:sp>
        <p:nvSpPr>
          <p:cNvPr id="175112" name="Text Box 10"/>
          <p:cNvSpPr txBox="1">
            <a:spLocks noChangeArrowheads="1"/>
          </p:cNvSpPr>
          <p:nvPr/>
        </p:nvSpPr>
        <p:spPr bwMode="auto">
          <a:xfrm>
            <a:off x="2882900" y="4902200"/>
            <a:ext cx="874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Ethernet</a:t>
            </a:r>
          </a:p>
        </p:txBody>
      </p:sp>
      <p:sp>
        <p:nvSpPr>
          <p:cNvPr id="175113" name="Text Box 11"/>
          <p:cNvSpPr txBox="1">
            <a:spLocks noChangeArrowheads="1"/>
          </p:cNvSpPr>
          <p:nvPr/>
        </p:nvSpPr>
        <p:spPr bwMode="auto">
          <a:xfrm>
            <a:off x="4483100" y="4902200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FDDI</a:t>
            </a:r>
          </a:p>
        </p:txBody>
      </p:sp>
      <p:sp>
        <p:nvSpPr>
          <p:cNvPr id="175114" name="Text Box 12"/>
          <p:cNvSpPr txBox="1">
            <a:spLocks noChangeArrowheads="1"/>
          </p:cNvSpPr>
          <p:nvPr/>
        </p:nvSpPr>
        <p:spPr bwMode="auto">
          <a:xfrm>
            <a:off x="3644900" y="4902200"/>
            <a:ext cx="898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Wireless</a:t>
            </a:r>
          </a:p>
        </p:txBody>
      </p:sp>
      <p:sp>
        <p:nvSpPr>
          <p:cNvPr id="175115" name="Text Box 13"/>
          <p:cNvSpPr txBox="1">
            <a:spLocks noChangeArrowheads="1"/>
          </p:cNvSpPr>
          <p:nvPr/>
        </p:nvSpPr>
        <p:spPr bwMode="auto">
          <a:xfrm>
            <a:off x="3406775" y="2787650"/>
            <a:ext cx="555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TCP</a:t>
            </a:r>
          </a:p>
        </p:txBody>
      </p:sp>
      <p:sp>
        <p:nvSpPr>
          <p:cNvPr id="175116" name="Text Box 14"/>
          <p:cNvSpPr txBox="1">
            <a:spLocks noChangeArrowheads="1"/>
          </p:cNvSpPr>
          <p:nvPr/>
        </p:nvSpPr>
        <p:spPr bwMode="auto">
          <a:xfrm>
            <a:off x="4191000" y="2819400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UDP</a:t>
            </a:r>
          </a:p>
        </p:txBody>
      </p:sp>
      <p:sp>
        <p:nvSpPr>
          <p:cNvPr id="175117" name="Text Box 15"/>
          <p:cNvSpPr txBox="1">
            <a:spLocks noChangeArrowheads="1"/>
          </p:cNvSpPr>
          <p:nvPr/>
        </p:nvSpPr>
        <p:spPr bwMode="auto">
          <a:xfrm>
            <a:off x="2898775" y="1981200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Telnet</a:t>
            </a:r>
          </a:p>
        </p:txBody>
      </p:sp>
      <p:sp>
        <p:nvSpPr>
          <p:cNvPr id="175118" name="Text Box 16"/>
          <p:cNvSpPr txBox="1">
            <a:spLocks noChangeArrowheads="1"/>
          </p:cNvSpPr>
          <p:nvPr/>
        </p:nvSpPr>
        <p:spPr bwMode="auto">
          <a:xfrm>
            <a:off x="3579813" y="1981200"/>
            <a:ext cx="671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Email</a:t>
            </a:r>
          </a:p>
        </p:txBody>
      </p:sp>
      <p:sp>
        <p:nvSpPr>
          <p:cNvPr id="175119" name="Text Box 17"/>
          <p:cNvSpPr txBox="1">
            <a:spLocks noChangeArrowheads="1"/>
          </p:cNvSpPr>
          <p:nvPr/>
        </p:nvSpPr>
        <p:spPr bwMode="auto">
          <a:xfrm>
            <a:off x="4275138" y="19812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FTP</a:t>
            </a:r>
          </a:p>
        </p:txBody>
      </p:sp>
      <p:sp>
        <p:nvSpPr>
          <p:cNvPr id="175120" name="Text Box 18"/>
          <p:cNvSpPr txBox="1">
            <a:spLocks noChangeArrowheads="1"/>
          </p:cNvSpPr>
          <p:nvPr/>
        </p:nvSpPr>
        <p:spPr bwMode="auto">
          <a:xfrm>
            <a:off x="4687888" y="1981200"/>
            <a:ext cx="760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WWW</a:t>
            </a:r>
          </a:p>
        </p:txBody>
      </p:sp>
      <p:sp>
        <p:nvSpPr>
          <p:cNvPr id="175121" name="Line 19"/>
          <p:cNvSpPr>
            <a:spLocks noChangeShapeType="1"/>
          </p:cNvSpPr>
          <p:nvPr/>
        </p:nvSpPr>
        <p:spPr bwMode="auto">
          <a:xfrm>
            <a:off x="2590800" y="198120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75122" name="Line 20"/>
          <p:cNvSpPr>
            <a:spLocks noChangeShapeType="1"/>
          </p:cNvSpPr>
          <p:nvPr/>
        </p:nvSpPr>
        <p:spPr bwMode="auto">
          <a:xfrm>
            <a:off x="2514600" y="5715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175123" name="Text Box 11"/>
          <p:cNvSpPr txBox="1">
            <a:spLocks noChangeArrowheads="1"/>
          </p:cNvSpPr>
          <p:nvPr/>
        </p:nvSpPr>
        <p:spPr bwMode="auto">
          <a:xfrm>
            <a:off x="3013075" y="5286375"/>
            <a:ext cx="7127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ADSL</a:t>
            </a:r>
          </a:p>
        </p:txBody>
      </p:sp>
      <p:sp>
        <p:nvSpPr>
          <p:cNvPr id="175124" name="Text Box 11"/>
          <p:cNvSpPr txBox="1">
            <a:spLocks noChangeArrowheads="1"/>
          </p:cNvSpPr>
          <p:nvPr/>
        </p:nvSpPr>
        <p:spPr bwMode="auto">
          <a:xfrm>
            <a:off x="3692525" y="52847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charset="0"/>
              </a:rPr>
              <a:t>CableDOCSIS</a:t>
            </a:r>
          </a:p>
        </p:txBody>
      </p:sp>
      <p:sp>
        <p:nvSpPr>
          <p:cNvPr id="2" name="Left Arrow 1"/>
          <p:cNvSpPr/>
          <p:nvPr/>
        </p:nvSpPr>
        <p:spPr bwMode="auto">
          <a:xfrm>
            <a:off x="5484558" y="4690205"/>
            <a:ext cx="978408" cy="484632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0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>
          <a:xfrm>
            <a:off x="486102" y="228600"/>
            <a:ext cx="8347075" cy="1143000"/>
          </a:xfrm>
        </p:spPr>
        <p:txBody>
          <a:bodyPr/>
          <a:lstStyle/>
          <a:p>
            <a:r>
              <a:rPr lang="en-US" altLang="zh-CN" sz="3600" dirty="0">
                <a:ea typeface="宋体" charset="-122"/>
              </a:rPr>
              <a:t>Recap: Policy Routing Analysis</a:t>
            </a:r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41370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69028" y="1649631"/>
            <a:ext cx="4483099" cy="455644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Local preference introduces dependency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ea typeface="宋体" charset="-122"/>
              </a:rPr>
              <a:t>Complete dependency can be captured by a structure called </a:t>
            </a:r>
            <a:br>
              <a:rPr lang="en-US" altLang="zh-CN" dirty="0">
                <a:ea typeface="宋体" charset="-122"/>
              </a:rPr>
            </a:br>
            <a:r>
              <a:rPr lang="en-US" altLang="zh-CN" dirty="0">
                <a:ea typeface="宋体" charset="-122"/>
              </a:rPr>
              <a:t>P-graph</a:t>
            </a:r>
          </a:p>
          <a:p>
            <a:pPr>
              <a:buFont typeface="Wingdings" pitchFamily="2" charset="2"/>
              <a:buChar char="q"/>
            </a:pPr>
            <a:r>
              <a:rPr lang="en-US" altLang="zh-CN" dirty="0">
                <a:solidFill>
                  <a:srgbClr val="002060"/>
                </a:solidFill>
                <a:ea typeface="宋体" charset="-122"/>
              </a:rPr>
              <a:t>If the P-graph of the networks has no loop, then policy routing converges.</a:t>
            </a:r>
          </a:p>
          <a:p>
            <a:endParaRPr lang="en-US" altLang="zh-CN" dirty="0">
              <a:ea typeface="宋体" charset="-122"/>
            </a:endParaRP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4941888" y="4195763"/>
            <a:ext cx="3938587" cy="1227137"/>
            <a:chOff x="3113" y="2643"/>
            <a:chExt cx="2481" cy="773"/>
          </a:xfrm>
        </p:grpSpPr>
        <p:sp>
          <p:nvSpPr>
            <p:cNvPr id="115744" name="Rectangle 21"/>
            <p:cNvSpPr>
              <a:spLocks noChangeArrowheads="1"/>
            </p:cNvSpPr>
            <p:nvPr/>
          </p:nvSpPr>
          <p:spPr bwMode="auto">
            <a:xfrm>
              <a:off x="4007" y="264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2 1 0</a:t>
              </a:r>
            </a:p>
          </p:txBody>
        </p:sp>
        <p:sp>
          <p:nvSpPr>
            <p:cNvPr id="115745" name="Rectangle 22"/>
            <p:cNvSpPr>
              <a:spLocks noChangeArrowheads="1"/>
            </p:cNvSpPr>
            <p:nvPr/>
          </p:nvSpPr>
          <p:spPr bwMode="auto">
            <a:xfrm>
              <a:off x="4000" y="3183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2 0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6" name="Rectangle 23"/>
            <p:cNvSpPr>
              <a:spLocks noChangeArrowheads="1"/>
            </p:cNvSpPr>
            <p:nvPr/>
          </p:nvSpPr>
          <p:spPr bwMode="auto">
            <a:xfrm>
              <a:off x="3113" y="3185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7" name="Rectangle 24"/>
            <p:cNvSpPr>
              <a:spLocks noChangeArrowheads="1"/>
            </p:cNvSpPr>
            <p:nvPr/>
          </p:nvSpPr>
          <p:spPr bwMode="auto">
            <a:xfrm>
              <a:off x="4904" y="3168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3 0</a:t>
              </a:r>
              <a:endParaRPr lang="en-US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115748" name="Rectangle 25"/>
            <p:cNvSpPr>
              <a:spLocks noChangeArrowheads="1"/>
            </p:cNvSpPr>
            <p:nvPr/>
          </p:nvSpPr>
          <p:spPr bwMode="auto">
            <a:xfrm>
              <a:off x="3121" y="2654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1 3 0</a:t>
              </a:r>
            </a:p>
          </p:txBody>
        </p:sp>
        <p:sp>
          <p:nvSpPr>
            <p:cNvPr id="115749" name="Rectangle 26"/>
            <p:cNvSpPr>
              <a:spLocks noChangeArrowheads="1"/>
            </p:cNvSpPr>
            <p:nvPr/>
          </p:nvSpPr>
          <p:spPr bwMode="auto">
            <a:xfrm>
              <a:off x="4904" y="2647"/>
              <a:ext cx="6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 b="1">
                  <a:solidFill>
                    <a:srgbClr val="000000"/>
                  </a:solidFill>
                  <a:ea typeface="宋体" charset="-122"/>
                </a:rPr>
                <a:t>3 2 0</a:t>
              </a: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424488" y="4443413"/>
            <a:ext cx="2443162" cy="690562"/>
            <a:chOff x="3417" y="2799"/>
            <a:chExt cx="1539" cy="435"/>
          </a:xfrm>
        </p:grpSpPr>
        <p:sp>
          <p:nvSpPr>
            <p:cNvPr id="115741" name="Line 27"/>
            <p:cNvSpPr>
              <a:spLocks noChangeShapeType="1"/>
            </p:cNvSpPr>
            <p:nvPr/>
          </p:nvSpPr>
          <p:spPr bwMode="auto">
            <a:xfrm>
              <a:off x="3578" y="2837"/>
              <a:ext cx="1369" cy="39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2" name="Line 28"/>
            <p:cNvSpPr>
              <a:spLocks noChangeShapeType="1"/>
            </p:cNvSpPr>
            <p:nvPr/>
          </p:nvSpPr>
          <p:spPr bwMode="auto">
            <a:xfrm flipH="1">
              <a:off x="3417" y="2799"/>
              <a:ext cx="633" cy="43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3" name="Line 29"/>
            <p:cNvSpPr>
              <a:spLocks noChangeShapeType="1"/>
            </p:cNvSpPr>
            <p:nvPr/>
          </p:nvSpPr>
          <p:spPr bwMode="auto">
            <a:xfrm flipH="1">
              <a:off x="4314" y="2809"/>
              <a:ext cx="642" cy="40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5214938" y="4489450"/>
            <a:ext cx="2847975" cy="598488"/>
            <a:chOff x="3285" y="2828"/>
            <a:chExt cx="1794" cy="377"/>
          </a:xfrm>
        </p:grpSpPr>
        <p:sp>
          <p:nvSpPr>
            <p:cNvPr id="115738" name="Line 30"/>
            <p:cNvSpPr>
              <a:spLocks noChangeShapeType="1"/>
            </p:cNvSpPr>
            <p:nvPr/>
          </p:nvSpPr>
          <p:spPr bwMode="auto">
            <a:xfrm flipH="1" flipV="1">
              <a:off x="3285" y="2856"/>
              <a:ext cx="9" cy="34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39" name="Line 31"/>
            <p:cNvSpPr>
              <a:spLocks noChangeShapeType="1"/>
            </p:cNvSpPr>
            <p:nvPr/>
          </p:nvSpPr>
          <p:spPr bwMode="auto">
            <a:xfrm flipV="1">
              <a:off x="4201" y="2875"/>
              <a:ext cx="9" cy="32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40" name="Line 32"/>
            <p:cNvSpPr>
              <a:spLocks noChangeShapeType="1"/>
            </p:cNvSpPr>
            <p:nvPr/>
          </p:nvSpPr>
          <p:spPr bwMode="auto">
            <a:xfrm flipV="1">
              <a:off x="5079" y="2828"/>
              <a:ext cx="0" cy="3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19" name="Group 54"/>
          <p:cNvGrpSpPr>
            <a:grpSpLocks/>
          </p:cNvGrpSpPr>
          <p:nvPr/>
        </p:nvGrpSpPr>
        <p:grpSpPr bwMode="auto">
          <a:xfrm>
            <a:off x="4794250" y="1439863"/>
            <a:ext cx="3910013" cy="2141537"/>
            <a:chOff x="3020" y="907"/>
            <a:chExt cx="2463" cy="1349"/>
          </a:xfrm>
        </p:grpSpPr>
        <p:grpSp>
          <p:nvGrpSpPr>
            <p:cNvPr id="115720" name="Group 36"/>
            <p:cNvGrpSpPr>
              <a:grpSpLocks/>
            </p:cNvGrpSpPr>
            <p:nvPr/>
          </p:nvGrpSpPr>
          <p:grpSpPr bwMode="auto">
            <a:xfrm>
              <a:off x="3380" y="1059"/>
              <a:ext cx="1678" cy="1120"/>
              <a:chOff x="1138" y="1465"/>
              <a:chExt cx="1678" cy="1120"/>
            </a:xfrm>
          </p:grpSpPr>
          <p:sp>
            <p:nvSpPr>
              <p:cNvPr id="115724" name="Line 37"/>
              <p:cNvSpPr>
                <a:spLocks noChangeShapeType="1"/>
              </p:cNvSpPr>
              <p:nvPr/>
            </p:nvSpPr>
            <p:spPr bwMode="auto">
              <a:xfrm flipH="1" flipV="1">
                <a:off x="2070" y="1614"/>
                <a:ext cx="595" cy="79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5" name="Line 38"/>
              <p:cNvSpPr>
                <a:spLocks noChangeShapeType="1"/>
              </p:cNvSpPr>
              <p:nvPr/>
            </p:nvSpPr>
            <p:spPr bwMode="auto">
              <a:xfrm flipH="1">
                <a:off x="1319" y="1614"/>
                <a:ext cx="621" cy="85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6" name="Line 39"/>
              <p:cNvSpPr>
                <a:spLocks noChangeShapeType="1"/>
              </p:cNvSpPr>
              <p:nvPr/>
            </p:nvSpPr>
            <p:spPr bwMode="auto">
              <a:xfrm>
                <a:off x="1992" y="1525"/>
                <a:ext cx="0" cy="444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27" name="Oval 40"/>
              <p:cNvSpPr>
                <a:spLocks noChangeArrowheads="1"/>
              </p:cNvSpPr>
              <p:nvPr/>
            </p:nvSpPr>
            <p:spPr bwMode="auto">
              <a:xfrm>
                <a:off x="1759" y="1466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28" name="Rectangle 41"/>
              <p:cNvSpPr>
                <a:spLocks noChangeArrowheads="1"/>
              </p:cNvSpPr>
              <p:nvPr/>
            </p:nvSpPr>
            <p:spPr bwMode="auto">
              <a:xfrm>
                <a:off x="1877" y="14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115729" name="Line 42"/>
              <p:cNvSpPr>
                <a:spLocks noChangeShapeType="1"/>
              </p:cNvSpPr>
              <p:nvPr/>
            </p:nvSpPr>
            <p:spPr bwMode="auto">
              <a:xfrm flipH="1">
                <a:off x="1552" y="2146"/>
                <a:ext cx="414" cy="237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0" name="Line 43"/>
              <p:cNvSpPr>
                <a:spLocks noChangeShapeType="1"/>
              </p:cNvSpPr>
              <p:nvPr/>
            </p:nvSpPr>
            <p:spPr bwMode="auto">
              <a:xfrm flipH="1" flipV="1">
                <a:off x="2173" y="2205"/>
                <a:ext cx="311" cy="178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1" name="Line 44"/>
              <p:cNvSpPr>
                <a:spLocks noChangeShapeType="1"/>
              </p:cNvSpPr>
              <p:nvPr/>
            </p:nvSpPr>
            <p:spPr bwMode="auto">
              <a:xfrm flipH="1">
                <a:off x="1319" y="2442"/>
                <a:ext cx="1398" cy="0"/>
              </a:xfrm>
              <a:prstGeom prst="line">
                <a:avLst/>
              </a:prstGeom>
              <a:noFill/>
              <a:ln w="76200">
                <a:solidFill>
                  <a:srgbClr val="FF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32" name="Oval 45"/>
              <p:cNvSpPr>
                <a:spLocks noChangeArrowheads="1"/>
              </p:cNvSpPr>
              <p:nvPr/>
            </p:nvSpPr>
            <p:spPr bwMode="auto">
              <a:xfrm>
                <a:off x="1787" y="1971"/>
                <a:ext cx="462" cy="321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3" name="Rectangle 46"/>
              <p:cNvSpPr>
                <a:spLocks noChangeArrowheads="1"/>
              </p:cNvSpPr>
              <p:nvPr/>
            </p:nvSpPr>
            <p:spPr bwMode="auto">
              <a:xfrm>
                <a:off x="1904" y="196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5734" name="Oval 47"/>
              <p:cNvSpPr>
                <a:spLocks noChangeArrowheads="1"/>
              </p:cNvSpPr>
              <p:nvPr/>
            </p:nvSpPr>
            <p:spPr bwMode="auto">
              <a:xfrm>
                <a:off x="2354" y="223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5" name="Oval 48"/>
              <p:cNvSpPr>
                <a:spLocks noChangeArrowheads="1"/>
              </p:cNvSpPr>
              <p:nvPr/>
            </p:nvSpPr>
            <p:spPr bwMode="auto">
              <a:xfrm>
                <a:off x="1138" y="2265"/>
                <a:ext cx="462" cy="32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36" name="Rectangle 49"/>
              <p:cNvSpPr>
                <a:spLocks noChangeArrowheads="1"/>
              </p:cNvSpPr>
              <p:nvPr/>
            </p:nvSpPr>
            <p:spPr bwMode="auto">
              <a:xfrm>
                <a:off x="1231" y="2247"/>
                <a:ext cx="24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15737" name="Rectangle 50"/>
              <p:cNvSpPr>
                <a:spLocks noChangeArrowheads="1"/>
              </p:cNvSpPr>
              <p:nvPr/>
            </p:nvSpPr>
            <p:spPr bwMode="auto">
              <a:xfrm>
                <a:off x="2465" y="2231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charset="0"/>
                    <a:ea typeface="宋体" charset="-122"/>
                  </a:rPr>
                  <a:t>3</a:t>
                </a:r>
              </a:p>
            </p:txBody>
          </p:sp>
        </p:grpSp>
        <p:sp>
          <p:nvSpPr>
            <p:cNvPr id="115721" name="Text Box 51"/>
            <p:cNvSpPr txBox="1">
              <a:spLocks noChangeArrowheads="1"/>
            </p:cNvSpPr>
            <p:nvPr/>
          </p:nvSpPr>
          <p:spPr bwMode="auto">
            <a:xfrm>
              <a:off x="5103" y="1840"/>
              <a:ext cx="3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320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30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2" name="Text Box 52"/>
            <p:cNvSpPr txBox="1">
              <a:spLocks noChangeArrowheads="1"/>
            </p:cNvSpPr>
            <p:nvPr/>
          </p:nvSpPr>
          <p:spPr bwMode="auto">
            <a:xfrm>
              <a:off x="4501" y="907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210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20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5723" name="Text Box 53"/>
            <p:cNvSpPr txBox="1">
              <a:spLocks noChangeArrowheads="1"/>
            </p:cNvSpPr>
            <p:nvPr/>
          </p:nvSpPr>
          <p:spPr bwMode="auto">
            <a:xfrm>
              <a:off x="3020" y="1852"/>
              <a:ext cx="35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130</a:t>
              </a:r>
            </a:p>
            <a:p>
              <a:r>
                <a:rPr lang="en-US" altLang="zh-CN" sz="1800">
                  <a:solidFill>
                    <a:srgbClr val="000000"/>
                  </a:solidFill>
                  <a:ea typeface="宋体" charset="-122"/>
                </a:rPr>
                <a:t>10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FBDF3833-CC0B-954F-BE2C-DFC5F9112A99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03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536027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layer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latin typeface="Comic Sans MS" charset="0"/>
                <a:ea typeface="ＭＳ Ｐゴシック" charset="0"/>
                <a:cs typeface="ＭＳ Ｐゴシック" charset="0"/>
              </a:rPr>
              <a:t>Link layer</a:t>
            </a:r>
          </a:p>
        </p:txBody>
      </p:sp>
    </p:spTree>
    <p:extLst>
      <p:ext uri="{BB962C8B-B14F-4D97-AF65-F5344CB8AC3E}">
        <p14:creationId xmlns:p14="http://schemas.microsoft.com/office/powerpoint/2010/main" val="13110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0275EE-AFCE-D542-A967-6DCAD9B44829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7154" name="Rectangle 4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Link Layer Services</a:t>
            </a:r>
          </a:p>
        </p:txBody>
      </p:sp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484188" y="1419225"/>
            <a:ext cx="8343900" cy="4934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q"/>
              <a:defRPr/>
            </a:pPr>
            <a:r>
              <a:rPr lang="en-US" sz="2400" dirty="0">
                <a:latin typeface="Comic Sans MS" pitchFamily="66" charset="0"/>
                <a:ea typeface=""/>
              </a:rPr>
              <a:t>Framing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85000"/>
              <a:buFont typeface="Courier New"/>
              <a:buChar char="o"/>
              <a:defRPr/>
            </a:pPr>
            <a:r>
              <a:rPr lang="en-US" sz="2400" dirty="0">
                <a:latin typeface="Comic Sans MS" pitchFamily="66" charset="0"/>
                <a:ea typeface=""/>
              </a:rPr>
              <a:t>encapsulate datagram into frame, adding header, trailer and error detection/correction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q"/>
              <a:defRPr/>
            </a:pPr>
            <a:r>
              <a:rPr lang="en-US" sz="2400" dirty="0">
                <a:latin typeface="Comic Sans MS" pitchFamily="66" charset="0"/>
                <a:ea typeface=""/>
              </a:rPr>
              <a:t>Multiplexing/</a:t>
            </a:r>
            <a:r>
              <a:rPr lang="en-US" sz="2400" dirty="0" err="1">
                <a:latin typeface="Comic Sans MS" pitchFamily="66" charset="0"/>
                <a:ea typeface=""/>
              </a:rPr>
              <a:t>demultiplexing</a:t>
            </a:r>
            <a:endParaRPr lang="en-US" sz="2400" dirty="0">
              <a:latin typeface="Comic Sans MS" pitchFamily="66" charset="0"/>
              <a:ea typeface=""/>
            </a:endParaRP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85000"/>
              <a:buFont typeface="Courier New"/>
              <a:buChar char="o"/>
              <a:defRPr/>
            </a:pPr>
            <a:r>
              <a:rPr lang="en-US" sz="2400" dirty="0">
                <a:latin typeface="Comic Sans MS" pitchFamily="66" charset="0"/>
                <a:ea typeface=""/>
              </a:rPr>
              <a:t>frame headers to identify </a:t>
            </a:r>
            <a:r>
              <a:rPr lang="en-US" sz="2400" dirty="0" err="1">
                <a:latin typeface="Comic Sans MS" pitchFamily="66" charset="0"/>
                <a:ea typeface=""/>
              </a:rPr>
              <a:t>src</a:t>
            </a:r>
            <a:r>
              <a:rPr lang="en-US" sz="2400" dirty="0">
                <a:latin typeface="Comic Sans MS" pitchFamily="66" charset="0"/>
                <a:ea typeface=""/>
              </a:rPr>
              <a:t>, </a:t>
            </a:r>
            <a:r>
              <a:rPr lang="en-US" sz="2400" dirty="0" err="1">
                <a:latin typeface="Comic Sans MS" pitchFamily="66" charset="0"/>
                <a:ea typeface=""/>
              </a:rPr>
              <a:t>dest</a:t>
            </a:r>
            <a:r>
              <a:rPr lang="en-US" sz="2400" dirty="0">
                <a:latin typeface="Comic Sans MS" pitchFamily="66" charset="0"/>
                <a:ea typeface=""/>
              </a:rPr>
              <a:t>  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q"/>
              <a:defRPr/>
            </a:pPr>
            <a:r>
              <a:rPr lang="en-US" dirty="0">
                <a:latin typeface="Comic Sans MS" pitchFamily="66" charset="0"/>
                <a:ea typeface=""/>
              </a:rPr>
              <a:t>Reliable delivery between adjacent nodes</a:t>
            </a:r>
          </a:p>
          <a:p>
            <a:pPr lvl="1">
              <a:buClr>
                <a:srgbClr val="2D2DB9"/>
              </a:buClr>
              <a:buFont typeface="Courier New" pitchFamily="49" charset="0"/>
              <a:buChar char="o"/>
              <a:defRPr/>
            </a:pPr>
            <a:r>
              <a:rPr lang="en-US" sz="2000" dirty="0">
                <a:latin typeface="Comic Sans MS" pitchFamily="66" charset="0"/>
                <a:ea typeface=""/>
              </a:rPr>
              <a:t> we learned how to do this already !</a:t>
            </a:r>
          </a:p>
          <a:p>
            <a:pPr lvl="1">
              <a:buClr>
                <a:srgbClr val="2D2DB9"/>
              </a:buClr>
              <a:buFont typeface="Courier New" pitchFamily="49" charset="0"/>
              <a:buChar char="o"/>
              <a:defRPr/>
            </a:pPr>
            <a:r>
              <a:rPr lang="en-US" sz="2000" dirty="0">
                <a:latin typeface="Comic Sans MS" pitchFamily="66" charset="0"/>
                <a:ea typeface=""/>
              </a:rPr>
              <a:t> seldom used on low bit error link (fiber, some twisted pair)</a:t>
            </a:r>
          </a:p>
          <a:p>
            <a:pPr lvl="1">
              <a:buClr>
                <a:srgbClr val="2D2DB9"/>
              </a:buClr>
              <a:buFont typeface="Courier New" pitchFamily="49" charset="0"/>
              <a:buChar char="o"/>
              <a:defRPr/>
            </a:pPr>
            <a:r>
              <a:rPr lang="en-US" sz="2000" dirty="0">
                <a:latin typeface="Comic Sans MS" pitchFamily="66" charset="0"/>
                <a:ea typeface=""/>
              </a:rPr>
              <a:t> common for wireless links: high error rates</a:t>
            </a:r>
            <a:endParaRPr lang="en-US" sz="2400" dirty="0">
              <a:latin typeface="Comic Sans MS" pitchFamily="66" charset="0"/>
              <a:ea typeface=""/>
            </a:endParaRP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q"/>
              <a:defRPr/>
            </a:pPr>
            <a:r>
              <a:rPr lang="en-US" sz="2400" dirty="0">
                <a:latin typeface="Comic Sans MS" pitchFamily="66" charset="0"/>
                <a:ea typeface=""/>
              </a:rPr>
              <a:t>Media access control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q"/>
              <a:defRPr/>
            </a:pPr>
            <a:r>
              <a:rPr lang="en-US" sz="2400" dirty="0">
                <a:latin typeface="Comic Sans MS" pitchFamily="66" charset="0"/>
                <a:ea typeface=""/>
              </a:rPr>
              <a:t>Forwarding/switching with a link-layer (Layer 2) domain</a:t>
            </a:r>
          </a:p>
        </p:txBody>
      </p:sp>
    </p:spTree>
    <p:extLst>
      <p:ext uri="{BB962C8B-B14F-4D97-AF65-F5344CB8AC3E}">
        <p14:creationId xmlns:p14="http://schemas.microsoft.com/office/powerpoint/2010/main" val="5744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9C6537-AF08-3446-807B-2C05C4690E08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9202" name="Rectangle 4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Adaptors Communicating</a:t>
            </a: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398463" y="3101975"/>
            <a:ext cx="3602037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link layer typically implemented in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adaptor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(aka NIC)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Ethernet card, modem, 802.11 card, cloud virtual switch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adapter is semi-autonomous, implementing link &amp; physical layers</a:t>
            </a:r>
          </a:p>
        </p:txBody>
      </p:sp>
      <p:sp>
        <p:nvSpPr>
          <p:cNvPr id="179204" name="Rectangle 6"/>
          <p:cNvSpPr>
            <a:spLocks noChangeArrowheads="1"/>
          </p:cNvSpPr>
          <p:nvPr/>
        </p:nvSpPr>
        <p:spPr bwMode="auto">
          <a:xfrm>
            <a:off x="4508500" y="3092450"/>
            <a:ext cx="4090988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>
                <a:srgbClr val="3333CC"/>
              </a:buClr>
              <a:buFont typeface="Wingdings" charset="2"/>
              <a:buChar char="q"/>
            </a:pPr>
            <a:r>
              <a:rPr lang="en-US" altLang="en-US" sz="2400">
                <a:solidFill>
                  <a:srgbClr val="000000"/>
                </a:solidFill>
              </a:rPr>
              <a:t>in most link-layer, each adapter has a unique link layer address (also called MAC address)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179205" name="Text Box 7"/>
          <p:cNvSpPr txBox="1">
            <a:spLocks noChangeArrowheads="1"/>
          </p:cNvSpPr>
          <p:nvPr/>
        </p:nvSpPr>
        <p:spPr bwMode="auto">
          <a:xfrm>
            <a:off x="239713" y="1641475"/>
            <a:ext cx="977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sending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node</a:t>
            </a:r>
          </a:p>
        </p:txBody>
      </p:sp>
      <p:grpSp>
        <p:nvGrpSpPr>
          <p:cNvPr id="179206" name="Group 8"/>
          <p:cNvGrpSpPr>
            <a:grpSpLocks/>
          </p:cNvGrpSpPr>
          <p:nvPr/>
        </p:nvGrpSpPr>
        <p:grpSpPr bwMode="auto">
          <a:xfrm>
            <a:off x="2344738" y="2185988"/>
            <a:ext cx="965200" cy="427037"/>
            <a:chOff x="1477" y="1377"/>
            <a:chExt cx="608" cy="269"/>
          </a:xfrm>
        </p:grpSpPr>
        <p:sp>
          <p:nvSpPr>
            <p:cNvPr id="179225" name="Rectangle 9"/>
            <p:cNvSpPr>
              <a:spLocks noChangeArrowheads="1"/>
            </p:cNvSpPr>
            <p:nvPr/>
          </p:nvSpPr>
          <p:spPr bwMode="auto">
            <a:xfrm>
              <a:off x="1477" y="1377"/>
              <a:ext cx="608" cy="26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9226" name="Rectangle 10"/>
            <p:cNvSpPr>
              <a:spLocks noChangeArrowheads="1"/>
            </p:cNvSpPr>
            <p:nvPr/>
          </p:nvSpPr>
          <p:spPr bwMode="auto">
            <a:xfrm>
              <a:off x="1546" y="1415"/>
              <a:ext cx="477" cy="1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</a:rPr>
                <a:t>frame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79207" name="Line 11"/>
          <p:cNvSpPr>
            <a:spLocks noChangeShapeType="1"/>
          </p:cNvSpPr>
          <p:nvPr/>
        </p:nvSpPr>
        <p:spPr bwMode="auto">
          <a:xfrm>
            <a:off x="3297238" y="2454275"/>
            <a:ext cx="2527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208" name="Rectangle 12"/>
          <p:cNvSpPr>
            <a:spLocks noChangeArrowheads="1"/>
          </p:cNvSpPr>
          <p:nvPr/>
        </p:nvSpPr>
        <p:spPr bwMode="auto">
          <a:xfrm>
            <a:off x="6783388" y="1392238"/>
            <a:ext cx="1125537" cy="12207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9209" name="Rectangle 13"/>
          <p:cNvSpPr>
            <a:spLocks noChangeArrowheads="1"/>
          </p:cNvSpPr>
          <p:nvPr/>
        </p:nvSpPr>
        <p:spPr bwMode="auto">
          <a:xfrm>
            <a:off x="7083425" y="1771650"/>
            <a:ext cx="487363" cy="2809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9210" name="Rectangle 14"/>
          <p:cNvSpPr>
            <a:spLocks noChangeArrowheads="1"/>
          </p:cNvSpPr>
          <p:nvPr/>
        </p:nvSpPr>
        <p:spPr bwMode="auto">
          <a:xfrm>
            <a:off x="1219200" y="1392238"/>
            <a:ext cx="1125538" cy="12207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9211" name="Rectangle 15"/>
          <p:cNvSpPr>
            <a:spLocks noChangeArrowheads="1"/>
          </p:cNvSpPr>
          <p:nvPr/>
        </p:nvSpPr>
        <p:spPr bwMode="auto">
          <a:xfrm>
            <a:off x="1544638" y="1763713"/>
            <a:ext cx="487362" cy="257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9212" name="Text Box 16"/>
          <p:cNvSpPr txBox="1">
            <a:spLocks noChangeArrowheads="1"/>
          </p:cNvSpPr>
          <p:nvPr/>
        </p:nvSpPr>
        <p:spPr bwMode="auto">
          <a:xfrm>
            <a:off x="7967663" y="1457325"/>
            <a:ext cx="1139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receiving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node</a:t>
            </a:r>
          </a:p>
        </p:txBody>
      </p:sp>
      <p:sp>
        <p:nvSpPr>
          <p:cNvPr id="179213" name="Line 17"/>
          <p:cNvSpPr>
            <a:spLocks noChangeShapeType="1"/>
          </p:cNvSpPr>
          <p:nvPr/>
        </p:nvSpPr>
        <p:spPr bwMode="auto">
          <a:xfrm flipH="1">
            <a:off x="2063750" y="1611313"/>
            <a:ext cx="414338" cy="2206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214" name="Text Box 18"/>
          <p:cNvSpPr txBox="1">
            <a:spLocks noChangeArrowheads="1"/>
          </p:cNvSpPr>
          <p:nvPr/>
        </p:nvSpPr>
        <p:spPr bwMode="auto">
          <a:xfrm>
            <a:off x="2344738" y="1244600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datagram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9215" name="Freeform 19"/>
          <p:cNvSpPr>
            <a:spLocks/>
          </p:cNvSpPr>
          <p:nvPr/>
        </p:nvSpPr>
        <p:spPr bwMode="auto">
          <a:xfrm>
            <a:off x="1746250" y="1978025"/>
            <a:ext cx="695325" cy="460375"/>
          </a:xfrm>
          <a:custGeom>
            <a:avLst/>
            <a:gdLst>
              <a:gd name="T0" fmla="*/ 2147483646 w 438"/>
              <a:gd name="T1" fmla="*/ 0 h 290"/>
              <a:gd name="T2" fmla="*/ 2147483646 w 438"/>
              <a:gd name="T3" fmla="*/ 2147483646 h 290"/>
              <a:gd name="T4" fmla="*/ 2147483646 w 438"/>
              <a:gd name="T5" fmla="*/ 2147483646 h 290"/>
              <a:gd name="T6" fmla="*/ 2147483646 w 438"/>
              <a:gd name="T7" fmla="*/ 2147483646 h 290"/>
              <a:gd name="T8" fmla="*/ 0 60000 65536"/>
              <a:gd name="T9" fmla="*/ 0 60000 65536"/>
              <a:gd name="T10" fmla="*/ 0 60000 65536"/>
              <a:gd name="T11" fmla="*/ 0 60000 65536"/>
              <a:gd name="T12" fmla="*/ 0 w 438"/>
              <a:gd name="T13" fmla="*/ 0 h 290"/>
              <a:gd name="T14" fmla="*/ 438 w 438"/>
              <a:gd name="T15" fmla="*/ 290 h 2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8" h="290">
                <a:moveTo>
                  <a:pt x="15" y="0"/>
                </a:moveTo>
                <a:cubicBezTo>
                  <a:pt x="7" y="58"/>
                  <a:pt x="0" y="117"/>
                  <a:pt x="15" y="162"/>
                </a:cubicBezTo>
                <a:cubicBezTo>
                  <a:pt x="30" y="207"/>
                  <a:pt x="38" y="248"/>
                  <a:pt x="108" y="269"/>
                </a:cubicBezTo>
                <a:cubicBezTo>
                  <a:pt x="178" y="290"/>
                  <a:pt x="383" y="282"/>
                  <a:pt x="438" y="285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9216" name="Group 20"/>
          <p:cNvGrpSpPr>
            <a:grpSpLocks/>
          </p:cNvGrpSpPr>
          <p:nvPr/>
        </p:nvGrpSpPr>
        <p:grpSpPr bwMode="auto">
          <a:xfrm>
            <a:off x="5819775" y="2179638"/>
            <a:ext cx="965200" cy="427037"/>
            <a:chOff x="1477" y="1377"/>
            <a:chExt cx="608" cy="269"/>
          </a:xfrm>
        </p:grpSpPr>
        <p:sp>
          <p:nvSpPr>
            <p:cNvPr id="179223" name="Rectangle 21"/>
            <p:cNvSpPr>
              <a:spLocks noChangeArrowheads="1"/>
            </p:cNvSpPr>
            <p:nvPr/>
          </p:nvSpPr>
          <p:spPr bwMode="auto">
            <a:xfrm>
              <a:off x="1477" y="1377"/>
              <a:ext cx="608" cy="26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79224" name="Rectangle 22"/>
            <p:cNvSpPr>
              <a:spLocks noChangeArrowheads="1"/>
            </p:cNvSpPr>
            <p:nvPr/>
          </p:nvSpPr>
          <p:spPr bwMode="auto">
            <a:xfrm>
              <a:off x="1546" y="1415"/>
              <a:ext cx="477" cy="1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</a:rPr>
                <a:t>frame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79217" name="Text Box 23"/>
          <p:cNvSpPr txBox="1">
            <a:spLocks noChangeArrowheads="1"/>
          </p:cNvSpPr>
          <p:nvPr/>
        </p:nvSpPr>
        <p:spPr bwMode="auto">
          <a:xfrm>
            <a:off x="2411413" y="2617788"/>
            <a:ext cx="1019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79218" name="Text Box 24"/>
          <p:cNvSpPr txBox="1">
            <a:spLocks noChangeArrowheads="1"/>
          </p:cNvSpPr>
          <p:nvPr/>
        </p:nvSpPr>
        <p:spPr bwMode="auto">
          <a:xfrm>
            <a:off x="5824538" y="2624138"/>
            <a:ext cx="1019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79219" name="AutoShape 25"/>
          <p:cNvSpPr>
            <a:spLocks/>
          </p:cNvSpPr>
          <p:nvPr/>
        </p:nvSpPr>
        <p:spPr bwMode="auto">
          <a:xfrm rot="5399521">
            <a:off x="4533901" y="555625"/>
            <a:ext cx="220662" cy="2865437"/>
          </a:xfrm>
          <a:prstGeom prst="leftBrace">
            <a:avLst>
              <a:gd name="adj1" fmla="val 10821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79220" name="Text Box 26"/>
          <p:cNvSpPr txBox="1">
            <a:spLocks noChangeArrowheads="1"/>
          </p:cNvSpPr>
          <p:nvPr/>
        </p:nvSpPr>
        <p:spPr bwMode="auto">
          <a:xfrm>
            <a:off x="3635375" y="1511300"/>
            <a:ext cx="2103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link layer protocol</a:t>
            </a:r>
          </a:p>
        </p:txBody>
      </p:sp>
      <p:sp>
        <p:nvSpPr>
          <p:cNvPr id="179221" name="Freeform 27"/>
          <p:cNvSpPr>
            <a:spLocks/>
          </p:cNvSpPr>
          <p:nvPr/>
        </p:nvSpPr>
        <p:spPr bwMode="auto">
          <a:xfrm>
            <a:off x="6704013" y="2063750"/>
            <a:ext cx="647700" cy="342900"/>
          </a:xfrm>
          <a:custGeom>
            <a:avLst/>
            <a:gdLst>
              <a:gd name="T0" fmla="*/ 0 w 408"/>
              <a:gd name="T1" fmla="*/ 2147483646 h 216"/>
              <a:gd name="T2" fmla="*/ 2147483646 w 408"/>
              <a:gd name="T3" fmla="*/ 2147483646 h 216"/>
              <a:gd name="T4" fmla="*/ 2147483646 w 408"/>
              <a:gd name="T5" fmla="*/ 2147483646 h 216"/>
              <a:gd name="T6" fmla="*/ 2147483646 w 408"/>
              <a:gd name="T7" fmla="*/ 0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408"/>
              <a:gd name="T13" fmla="*/ 0 h 216"/>
              <a:gd name="T14" fmla="*/ 408 w 408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8" h="216">
                <a:moveTo>
                  <a:pt x="0" y="208"/>
                </a:moveTo>
                <a:cubicBezTo>
                  <a:pt x="62" y="212"/>
                  <a:pt x="124" y="216"/>
                  <a:pt x="184" y="208"/>
                </a:cubicBezTo>
                <a:cubicBezTo>
                  <a:pt x="244" y="200"/>
                  <a:pt x="324" y="196"/>
                  <a:pt x="361" y="161"/>
                </a:cubicBezTo>
                <a:cubicBezTo>
                  <a:pt x="398" y="126"/>
                  <a:pt x="400" y="27"/>
                  <a:pt x="408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9222" name="Picture 3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4711700"/>
            <a:ext cx="2492375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27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536027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layer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latin typeface="Comic Sans MS" charset="0"/>
                <a:ea typeface="ＭＳ Ｐゴシック" charset="0"/>
                <a:cs typeface="ＭＳ Ｐゴシック" charset="0"/>
              </a:rPr>
              <a:t>Link layer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latin typeface="Comic Sans MS" charset="0"/>
                <a:ea typeface="ＭＳ Ｐゴシック" charset="0"/>
                <a:cs typeface="ＭＳ Ｐゴシック" charset="0"/>
              </a:rPr>
              <a:t>Overview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latin typeface="Comic Sans MS" charset="0"/>
                <a:ea typeface="ＭＳ Ｐゴシック" charset="0"/>
                <a:cs typeface="ＭＳ Ｐゴシック" charset="0"/>
              </a:rPr>
              <a:t>Media access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latin typeface="Comic Sans MS" charset="0"/>
                <a:ea typeface="ＭＳ Ｐゴシック" charset="0"/>
                <a:cs typeface="ＭＳ Ｐゴシック" charset="0"/>
              </a:rPr>
              <a:t>Link layer forwarding</a:t>
            </a:r>
          </a:p>
        </p:txBody>
      </p:sp>
    </p:spTree>
    <p:extLst>
      <p:ext uri="{BB962C8B-B14F-4D97-AF65-F5344CB8AC3E}">
        <p14:creationId xmlns:p14="http://schemas.microsoft.com/office/powerpoint/2010/main" val="59879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1A8736-262D-6E4D-AB1A-7592B1F2BC6F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1490" name="Rectangle 2"/>
          <p:cNvSpPr>
            <a:spLocks noChangeArrowheads="1"/>
          </p:cNvSpPr>
          <p:nvPr/>
        </p:nvSpPr>
        <p:spPr bwMode="auto">
          <a:xfrm>
            <a:off x="533400" y="571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u="sng">
                <a:solidFill>
                  <a:srgbClr val="3333CC"/>
                </a:solidFill>
              </a:rPr>
              <a:t>Multiple Access Links and Protocols</a:t>
            </a:r>
            <a:endParaRPr lang="en-US" altLang="en-US" sz="4000" u="sng">
              <a:solidFill>
                <a:srgbClr val="3333CC"/>
              </a:solidFill>
            </a:endParaRP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533400" y="1220788"/>
            <a:ext cx="8232228" cy="5637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/>
              <a:t>Many link layers use</a:t>
            </a:r>
            <a:r>
              <a:rPr lang="en-US" altLang="en-US" sz="2400" dirty="0">
                <a:solidFill>
                  <a:srgbClr val="FF0000"/>
                </a:solidFill>
              </a:rPr>
              <a:t> broadcast</a:t>
            </a:r>
            <a:r>
              <a:rPr lang="en-US" altLang="en-US" sz="2400" dirty="0">
                <a:solidFill>
                  <a:srgbClr val="000000"/>
                </a:solidFill>
              </a:rPr>
              <a:t> (shared wire or medium)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traditional Ethernet; Cable networks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802.11 wireless LAN; cellular networks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satellite</a:t>
            </a:r>
          </a:p>
          <a:p>
            <a:pPr lvl="1">
              <a:buClr>
                <a:srgbClr val="3333CC"/>
              </a:buClr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buClr>
                <a:srgbClr val="3333CC"/>
              </a:buClr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buClr>
                <a:srgbClr val="3333CC"/>
              </a:buClr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buClr>
                <a:srgbClr val="3333CC"/>
              </a:buClr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buClr>
                <a:srgbClr val="3333CC"/>
              </a:buClr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buClr>
                <a:srgbClr val="3333CC"/>
              </a:buClr>
            </a:pPr>
            <a:endParaRPr lang="en-US" altLang="en-US" sz="2000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Problem: if two or more simultaneous transmissions, due to </a:t>
            </a:r>
            <a:r>
              <a:rPr lang="en-US" altLang="en-US" sz="2400" dirty="0">
                <a:solidFill>
                  <a:srgbClr val="FF0000"/>
                </a:solidFill>
              </a:rPr>
              <a:t>interference</a:t>
            </a:r>
            <a:r>
              <a:rPr lang="en-US" altLang="en-US" sz="2400" dirty="0">
                <a:solidFill>
                  <a:srgbClr val="000000"/>
                </a:solidFill>
              </a:rPr>
              <a:t>, only one node can send </a:t>
            </a:r>
            <a:r>
              <a:rPr lang="en-US" altLang="en-US" sz="2400" dirty="0"/>
              <a:t>successfully </a:t>
            </a:r>
            <a:r>
              <a:rPr lang="en-US" altLang="en-US" sz="2400" dirty="0">
                <a:solidFill>
                  <a:srgbClr val="000000"/>
                </a:solidFill>
              </a:rPr>
              <a:t>at a time (see CDMA later for an exception)</a:t>
            </a:r>
          </a:p>
        </p:txBody>
      </p:sp>
      <p:pic>
        <p:nvPicPr>
          <p:cNvPr id="191492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379" y="3189511"/>
            <a:ext cx="5727754" cy="19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01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150649-0301-5040-ADB0-8F03E88FAE66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 dirty="0">
                <a:solidFill>
                  <a:srgbClr val="3333CC"/>
                </a:solidFill>
              </a:rPr>
              <a:t>Multiple Access Protocol</a:t>
            </a:r>
          </a:p>
        </p:txBody>
      </p:sp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500064" y="1395414"/>
            <a:ext cx="7961312" cy="491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3200" dirty="0">
                <a:solidFill>
                  <a:srgbClr val="000000"/>
                </a:solidFill>
              </a:rPr>
              <a:t>Protocol that determines how nodes share channel, i.e., determines when nodes can transmit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3200" dirty="0">
                <a:solidFill>
                  <a:srgbClr val="000000"/>
                </a:solidFill>
              </a:rPr>
              <a:t>Communication about channel sharing must use channel itself ! 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endParaRPr lang="en-US" altLang="en-US" sz="3200" dirty="0">
              <a:solidFill>
                <a:srgbClr val="000000"/>
              </a:solidFill>
            </a:endParaRP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3200" dirty="0">
                <a:solidFill>
                  <a:srgbClr val="000000"/>
                </a:solidFill>
              </a:rPr>
              <a:t>Discussion: properties of an ideal multiple access protocol.</a:t>
            </a:r>
            <a:endParaRPr lang="en-US" alt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68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AB43D6-C36B-9D49-924C-22C060B9F3B1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Ideal Mulitple Access Protocol</a:t>
            </a: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533400" y="1368425"/>
            <a:ext cx="77724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  <a:defRPr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Broadcast channel of rate R bps</a:t>
            </a:r>
            <a:endParaRPr lang="en-US" sz="240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q"/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Efficiency: when only one node wants to transmit, it can send at full rate R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q"/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Rate allocation: 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simple fairness: when N nodes want to transmit, each can send at average rate R/N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we may need more complex rate control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q"/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Decentralized: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no special node to coordinate transmissions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no synchronization of clocks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2"/>
              <a:buChar char="q"/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Simple</a:t>
            </a:r>
            <a:endParaRPr lang="en-US" sz="280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76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34024055-AF22-E14E-8692-93A8DC14A17E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533400" y="228600"/>
            <a:ext cx="8101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altLang="en-US" sz="3200" u="sng" dirty="0">
                <a:solidFill>
                  <a:srgbClr val="3333CC"/>
                </a:solidFill>
              </a:rPr>
              <a:t>MAC Protocols</a:t>
            </a:r>
            <a:endParaRPr lang="en-US" altLang="en-US" sz="4000" u="sng" dirty="0">
              <a:solidFill>
                <a:srgbClr val="3333CC"/>
              </a:solidFill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33400" y="1371600"/>
            <a:ext cx="8037513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Goals</a:t>
            </a:r>
          </a:p>
          <a:p>
            <a:pPr marL="457200" indent="-457200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sz="2800" dirty="0">
                <a:solidFill>
                  <a:srgbClr val="000000"/>
                </a:solidFill>
              </a:rPr>
              <a:t>efficient, fair, decentralized, simple</a:t>
            </a:r>
            <a:endParaRPr lang="en-US" altLang="en-US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ZapfDingbats" charset="0"/>
              <a:buNone/>
            </a:pPr>
            <a:r>
              <a:rPr lang="en-US" altLang="en-US" dirty="0">
                <a:solidFill>
                  <a:srgbClr val="000000"/>
                </a:solidFill>
              </a:rPr>
              <a:t>Three broad classes: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non-partitioning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random access</a:t>
            </a:r>
            <a:endParaRPr lang="en-US" altLang="en-US" dirty="0">
              <a:solidFill>
                <a:srgbClr val="000000"/>
              </a:solidFill>
            </a:endParaRP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solidFill>
                  <a:srgbClr val="000000"/>
                </a:solidFill>
              </a:rPr>
              <a:t>allow collisions</a:t>
            </a: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“taking-turns”</a:t>
            </a:r>
            <a:endParaRPr lang="en-US" altLang="en-US" dirty="0">
              <a:solidFill>
                <a:srgbClr val="000000"/>
              </a:solidFill>
            </a:endParaRP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a token coordinates shared access to avoid collisions</a:t>
            </a:r>
          </a:p>
          <a:p>
            <a:pPr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channel partitioning</a:t>
            </a:r>
            <a:endParaRPr lang="en-US" altLang="en-US" sz="280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ct val="20000"/>
              </a:spcBef>
              <a:buClr>
                <a:srgbClr val="3333CC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00"/>
                </a:solidFill>
              </a:rPr>
              <a:t>divide channel into smaller “pieces” </a:t>
            </a:r>
            <a:br>
              <a:rPr lang="en-US" altLang="en-US" sz="2000" dirty="0">
                <a:solidFill>
                  <a:srgbClr val="000000"/>
                </a:solidFill>
              </a:rPr>
            </a:br>
            <a:r>
              <a:rPr lang="en-US" altLang="en-US" sz="2000" dirty="0">
                <a:solidFill>
                  <a:srgbClr val="000000"/>
                </a:solidFill>
              </a:rPr>
              <a:t>(time slot, frequency, code)</a:t>
            </a:r>
          </a:p>
        </p:txBody>
      </p:sp>
    </p:spTree>
    <p:extLst>
      <p:ext uri="{BB962C8B-B14F-4D97-AF65-F5344CB8AC3E}">
        <p14:creationId xmlns:p14="http://schemas.microsoft.com/office/powerpoint/2010/main" val="157893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ED1B7B-5A9A-C84B-AC7E-72173E644FD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Focus: Random Access Protocols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Examples of random access MAC protocols: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slotted ALOHA and pure ALOHA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CSMA and CSMA/CD, CSMA/CA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Ethernet, </a:t>
            </a:r>
            <a:r>
              <a:rPr lang="en-US" altLang="en-US" dirty="0" err="1">
                <a:ea typeface="ＭＳ Ｐゴシック" charset="-128"/>
              </a:rPr>
              <a:t>WiFi</a:t>
            </a:r>
            <a:r>
              <a:rPr lang="en-US" altLang="en-US" dirty="0">
                <a:ea typeface="ＭＳ Ｐゴシック" charset="-128"/>
              </a:rPr>
              <a:t> 802.11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dirty="0">
                <a:ea typeface="ＭＳ Ｐゴシック" charset="-128"/>
              </a:rPr>
              <a:t>Key design points: 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when to access channel?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how to detect collisions?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how to recover from collisions?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842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2CF602-BBBB-D041-B0F1-3B250A286C7F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Slotted Aloha </a:t>
            </a:r>
            <a:r>
              <a:rPr lang="en-US" altLang="en-US" sz="2800">
                <a:ea typeface="ＭＳ Ｐゴシック" charset="-128"/>
              </a:rPr>
              <a:t>[Norm Abramson]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00175"/>
            <a:ext cx="8183563" cy="46482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Time is divided into equal size slots (= </a:t>
            </a:r>
            <a:r>
              <a:rPr lang="en-US" altLang="en-US" sz="2400" dirty="0" err="1">
                <a:ea typeface="ＭＳ Ｐゴシック" charset="-128"/>
              </a:rPr>
              <a:t>pkt</a:t>
            </a:r>
            <a:r>
              <a:rPr lang="en-US" altLang="en-US" sz="2400" dirty="0">
                <a:ea typeface="ＭＳ Ｐゴシック" charset="-128"/>
              </a:rPr>
              <a:t> trans. time)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Node with new arriving </a:t>
            </a:r>
            <a:r>
              <a:rPr lang="en-US" altLang="en-US" sz="2400" dirty="0" err="1">
                <a:ea typeface="ＭＳ Ｐゴシック" charset="-128"/>
              </a:rPr>
              <a:t>pkt</a:t>
            </a:r>
            <a:r>
              <a:rPr lang="en-US" altLang="en-US" sz="2400" dirty="0">
                <a:ea typeface="ＭＳ Ｐゴシック" charset="-128"/>
              </a:rPr>
              <a:t>: transmit at beginning of next slot 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>
                <a:ea typeface="ＭＳ Ｐゴシック" charset="-128"/>
              </a:rPr>
              <a:t>If collision: retransmit </a:t>
            </a:r>
            <a:r>
              <a:rPr lang="en-US" altLang="en-US" sz="2400" dirty="0" err="1">
                <a:ea typeface="ＭＳ Ｐゴシック" charset="-128"/>
              </a:rPr>
              <a:t>pkt</a:t>
            </a:r>
            <a:r>
              <a:rPr lang="en-US" altLang="en-US" sz="2400" dirty="0">
                <a:ea typeface="ＭＳ Ｐゴシック" charset="-128"/>
              </a:rPr>
              <a:t> in future slots with probability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p</a:t>
            </a:r>
            <a:r>
              <a:rPr lang="en-US" altLang="en-US" sz="2400" dirty="0">
                <a:ea typeface="ＭＳ Ｐゴシック" charset="-128"/>
              </a:rPr>
              <a:t>, until successful.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199684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4151313"/>
            <a:ext cx="8089900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5" name="Text Box 5"/>
          <p:cNvSpPr txBox="1">
            <a:spLocks noChangeArrowheads="1"/>
          </p:cNvSpPr>
          <p:nvPr/>
        </p:nvSpPr>
        <p:spPr bwMode="auto">
          <a:xfrm>
            <a:off x="1866900" y="6186488"/>
            <a:ext cx="50069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charset="0"/>
              </a:rPr>
              <a:t>Success (S), Collision (C),  Empty (E) slots</a:t>
            </a:r>
            <a:endParaRPr lang="en-US" altLang="en-US" sz="2000">
              <a:solidFill>
                <a:srgbClr val="000000"/>
              </a:solidFill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1996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28575"/>
            <a:ext cx="17272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20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0"/>
            <a:ext cx="8020050" cy="1143000"/>
          </a:xfrm>
        </p:spPr>
        <p:txBody>
          <a:bodyPr/>
          <a:lstStyle/>
          <a:p>
            <a:r>
              <a:rPr lang="en-US" dirty="0"/>
              <a:t>Recap: </a:t>
            </a:r>
            <a:r>
              <a:rPr lang="en-US" dirty="0" err="1"/>
              <a:t>Interdomain</a:t>
            </a:r>
            <a:r>
              <a:rPr lang="en-US" dirty="0"/>
              <a:t> Routing </a:t>
            </a:r>
            <a:br>
              <a:rPr lang="en-US" dirty="0"/>
            </a:br>
            <a:r>
              <a:rPr lang="en-US" dirty="0"/>
              <a:t>and Economics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Economics =&gt; typical routing selection policy and export policies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Typical export policies =&gt; routes have patterns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e.g., Valley free routing</a:t>
            </a:r>
          </a:p>
          <a:p>
            <a:pPr lvl="1"/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Assumptions on economical relationship =&gt; a proof of no loop in P-graph.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484A644-98C7-964F-8672-9F48BE596AF8}"/>
              </a:ext>
            </a:extLst>
          </p:cNvPr>
          <p:cNvSpPr txBox="1">
            <a:spLocks/>
          </p:cNvSpPr>
          <p:nvPr/>
        </p:nvSpPr>
        <p:spPr bwMode="auto">
          <a:xfrm>
            <a:off x="8686800" y="65151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buChar char="r"/>
              <a:defRPr sz="28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charset="0"/>
              <a:buChar char="m"/>
              <a:defRPr sz="24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omic Sans MS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 smtClean="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89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3359" y="6401645"/>
            <a:ext cx="2130641" cy="4563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1613" indent="-285236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0943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597320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3697" indent="-228189"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0074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66451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2828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79205" indent="-228189" algn="ctr" eaLnBrk="0" fontAlgn="base" hangingPunct="0">
              <a:spcBef>
                <a:spcPct val="0"/>
              </a:spcBef>
              <a:spcAft>
                <a:spcPct val="0"/>
              </a:spcAft>
              <a:defRPr sz="499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9A0C45B-E41C-374A-8202-D651C9536CEA}" type="slidenum">
              <a:rPr lang="en-US" altLang="en-US" sz="1198">
                <a:solidFill>
                  <a:srgbClr val="000000"/>
                </a:solidFill>
                <a:latin typeface="Tahoma" charset="0"/>
              </a:rPr>
              <a:pPr/>
              <a:t>40</a:t>
            </a:fld>
            <a:endParaRPr lang="en-US" altLang="en-US" sz="1198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a typeface="ＭＳ Ｐゴシック" charset="-128"/>
              </a:rPr>
              <a:t>Slotted Aloha in Real Life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48060" y="1679640"/>
            <a:ext cx="3996274" cy="4901062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1996" dirty="0">
                <a:ea typeface="ＭＳ Ｐゴシック" charset="-128"/>
              </a:rPr>
              <a:t>Notations: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1800" dirty="0">
                <a:ea typeface="ＭＳ Ｐゴシック" charset="-128"/>
              </a:rPr>
              <a:t>Broadcast control channel (BCCH): from base station, announces cell identifier, synchronization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1800" dirty="0">
                <a:ea typeface="ＭＳ Ｐゴシック" charset="-128"/>
              </a:rPr>
              <a:t>Random access channel (RACH): MSs for initial access, </a:t>
            </a:r>
            <a:r>
              <a:rPr lang="en-US" altLang="en-US" sz="1800" b="1" dirty="0">
                <a:solidFill>
                  <a:srgbClr val="FF0000"/>
                </a:solidFill>
                <a:ea typeface="ＭＳ Ｐゴシック" charset="-128"/>
              </a:rPr>
              <a:t>slotted Aloha</a:t>
            </a:r>
            <a:endParaRPr lang="en-US" altLang="en-US" sz="1800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1800" dirty="0">
                <a:ea typeface="ＭＳ Ｐゴシック" charset="-128"/>
              </a:rPr>
              <a:t>access grant channel (AGCH): BTS informs an MS its allocation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1800" dirty="0">
                <a:ea typeface="ＭＳ Ｐゴシック" charset="-128"/>
              </a:rPr>
              <a:t>standalone dedicated control channel (SDCCH): signaling and short message between MS and an MS</a:t>
            </a:r>
            <a:endParaRPr lang="en-US" altLang="zh-CN" sz="1800" dirty="0">
              <a:ea typeface="SimSun" charset="-122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1800" dirty="0">
                <a:ea typeface="ＭＳ Ｐゴシック" charset="-128"/>
              </a:rPr>
              <a:t>Traffic channels (TCH)</a:t>
            </a:r>
          </a:p>
        </p:txBody>
      </p:sp>
      <p:sp>
        <p:nvSpPr>
          <p:cNvPr id="146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86818" y="1527521"/>
            <a:ext cx="3810880" cy="4647531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1797" dirty="0">
                <a:ea typeface="ＭＳ Ｐゴシック" charset="-128"/>
              </a:rPr>
              <a:t>call setup in GSM</a:t>
            </a:r>
            <a:endParaRPr lang="en-US" altLang="en-US" sz="2396" dirty="0">
              <a:ea typeface="ＭＳ Ｐゴシック" charset="-128"/>
            </a:endParaRPr>
          </a:p>
        </p:txBody>
      </p:sp>
      <p:sp>
        <p:nvSpPr>
          <p:cNvPr id="146437" name="Line 5"/>
          <p:cNvSpPr>
            <a:spLocks noChangeShapeType="1"/>
          </p:cNvSpPr>
          <p:nvPr/>
        </p:nvSpPr>
        <p:spPr bwMode="auto">
          <a:xfrm>
            <a:off x="4207550" y="2058352"/>
            <a:ext cx="0" cy="39629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172" tIns="45581" rIns="91172" bIns="45581" anchor="ctr"/>
          <a:lstStyle/>
          <a:p>
            <a:pPr algn="ctr"/>
            <a:endParaRPr lang="en-US" sz="499">
              <a:solidFill>
                <a:srgbClr val="000000"/>
              </a:solidFill>
            </a:endParaRP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3955605" y="1773130"/>
            <a:ext cx="540336" cy="30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7" tIns="45660" rIns="91307" bIns="45660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397">
                <a:solidFill>
                  <a:srgbClr val="000000"/>
                </a:solidFill>
                <a:latin typeface="Comic Sans MS" charset="0"/>
              </a:rPr>
              <a:t>BTS</a:t>
            </a:r>
          </a:p>
        </p:txBody>
      </p:sp>
      <p:sp>
        <p:nvSpPr>
          <p:cNvPr id="146439" name="Line 7"/>
          <p:cNvSpPr>
            <a:spLocks noChangeShapeType="1"/>
          </p:cNvSpPr>
          <p:nvPr/>
        </p:nvSpPr>
        <p:spPr bwMode="auto">
          <a:xfrm>
            <a:off x="1735628" y="2058352"/>
            <a:ext cx="0" cy="39629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172" tIns="45581" rIns="91172" bIns="45581" anchor="ctr"/>
          <a:lstStyle/>
          <a:p>
            <a:pPr algn="ctr"/>
            <a:endParaRPr lang="en-US" sz="499">
              <a:solidFill>
                <a:srgbClr val="000000"/>
              </a:solidFill>
            </a:endParaRPr>
          </a:p>
        </p:txBody>
      </p:sp>
      <p:sp>
        <p:nvSpPr>
          <p:cNvPr id="146440" name="Text Box 8"/>
          <p:cNvSpPr txBox="1">
            <a:spLocks noChangeArrowheads="1"/>
          </p:cNvSpPr>
          <p:nvPr/>
        </p:nvSpPr>
        <p:spPr bwMode="auto">
          <a:xfrm>
            <a:off x="1520127" y="1784221"/>
            <a:ext cx="464278" cy="30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7" tIns="45660" rIns="91307" bIns="45660">
            <a:spAutoFit/>
          </a:bodyPr>
          <a:lstStyle>
            <a:lvl1pPr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15988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397">
                <a:solidFill>
                  <a:srgbClr val="000000"/>
                </a:solidFill>
                <a:latin typeface="Comic Sans MS" charset="0"/>
              </a:rPr>
              <a:t>MS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735628" y="2265929"/>
            <a:ext cx="2544812" cy="328006"/>
            <a:chOff x="3554" y="1473"/>
            <a:chExt cx="1604" cy="207"/>
          </a:xfrm>
        </p:grpSpPr>
        <p:sp>
          <p:nvSpPr>
            <p:cNvPr id="146453" name="Line 10"/>
            <p:cNvSpPr>
              <a:spLocks noChangeShapeType="1"/>
            </p:cNvSpPr>
            <p:nvPr/>
          </p:nvSpPr>
          <p:spPr bwMode="auto">
            <a:xfrm>
              <a:off x="3575" y="1680"/>
              <a:ext cx="15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499">
                <a:solidFill>
                  <a:srgbClr val="000000"/>
                </a:solidFill>
              </a:endParaRPr>
            </a:p>
          </p:txBody>
        </p:sp>
        <p:sp>
          <p:nvSpPr>
            <p:cNvPr id="146454" name="Text Box 11"/>
            <p:cNvSpPr txBox="1">
              <a:spLocks noChangeArrowheads="1"/>
            </p:cNvSpPr>
            <p:nvPr/>
          </p:nvSpPr>
          <p:spPr bwMode="auto">
            <a:xfrm>
              <a:off x="3554" y="1473"/>
              <a:ext cx="1604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08" tIns="45704" rIns="91408" bIns="45704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 sz="1198">
                  <a:solidFill>
                    <a:srgbClr val="000000"/>
                  </a:solidFill>
                  <a:latin typeface="Comic Sans MS" charset="0"/>
                </a:rPr>
                <a:t>RACH (request signaling channel)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735628" y="2728622"/>
            <a:ext cx="2456077" cy="293145"/>
            <a:chOff x="3554" y="1765"/>
            <a:chExt cx="1548" cy="184"/>
          </a:xfrm>
        </p:grpSpPr>
        <p:sp>
          <p:nvSpPr>
            <p:cNvPr id="146451" name="Line 13"/>
            <p:cNvSpPr>
              <a:spLocks noChangeShapeType="1"/>
            </p:cNvSpPr>
            <p:nvPr/>
          </p:nvSpPr>
          <p:spPr bwMode="auto">
            <a:xfrm flipV="1">
              <a:off x="3554" y="1949"/>
              <a:ext cx="1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499">
                <a:solidFill>
                  <a:srgbClr val="000000"/>
                </a:solidFill>
              </a:endParaRPr>
            </a:p>
          </p:txBody>
        </p:sp>
        <p:sp>
          <p:nvSpPr>
            <p:cNvPr id="146452" name="Text Box 14"/>
            <p:cNvSpPr txBox="1">
              <a:spLocks noChangeArrowheads="1"/>
            </p:cNvSpPr>
            <p:nvPr/>
          </p:nvSpPr>
          <p:spPr bwMode="auto">
            <a:xfrm>
              <a:off x="3566" y="1765"/>
              <a:ext cx="15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08" tIns="45704" rIns="91408" bIns="45704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 sz="1198">
                  <a:solidFill>
                    <a:srgbClr val="000000"/>
                  </a:solidFill>
                  <a:latin typeface="Comic Sans MS" charset="0"/>
                </a:rPr>
                <a:t>AGCH (assign signaling channel)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754643" y="3218253"/>
            <a:ext cx="2451324" cy="328005"/>
            <a:chOff x="3554" y="1473"/>
            <a:chExt cx="1545" cy="207"/>
          </a:xfrm>
        </p:grpSpPr>
        <p:sp>
          <p:nvSpPr>
            <p:cNvPr id="146449" name="Line 16"/>
            <p:cNvSpPr>
              <a:spLocks noChangeShapeType="1"/>
            </p:cNvSpPr>
            <p:nvPr/>
          </p:nvSpPr>
          <p:spPr bwMode="auto">
            <a:xfrm>
              <a:off x="3575" y="1680"/>
              <a:ext cx="15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499">
                <a:solidFill>
                  <a:srgbClr val="000000"/>
                </a:solidFill>
              </a:endParaRPr>
            </a:p>
          </p:txBody>
        </p:sp>
        <p:sp>
          <p:nvSpPr>
            <p:cNvPr id="146450" name="Text Box 17"/>
            <p:cNvSpPr txBox="1">
              <a:spLocks noChangeArrowheads="1"/>
            </p:cNvSpPr>
            <p:nvPr/>
          </p:nvSpPr>
          <p:spPr bwMode="auto">
            <a:xfrm>
              <a:off x="3554" y="1473"/>
              <a:ext cx="1350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08" tIns="45704" rIns="91408" bIns="45704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 sz="1198">
                  <a:solidFill>
                    <a:srgbClr val="000000"/>
                  </a:solidFill>
                  <a:latin typeface="Comic Sans MS" charset="0"/>
                </a:rPr>
                <a:t>SDCCH (request call setup)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767320" y="4324280"/>
            <a:ext cx="2449738" cy="291560"/>
            <a:chOff x="3554" y="1765"/>
            <a:chExt cx="1544" cy="184"/>
          </a:xfrm>
        </p:grpSpPr>
        <p:sp>
          <p:nvSpPr>
            <p:cNvPr id="146447" name="Line 19"/>
            <p:cNvSpPr>
              <a:spLocks noChangeShapeType="1"/>
            </p:cNvSpPr>
            <p:nvPr/>
          </p:nvSpPr>
          <p:spPr bwMode="auto">
            <a:xfrm flipV="1">
              <a:off x="3554" y="1949"/>
              <a:ext cx="1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499">
                <a:solidFill>
                  <a:srgbClr val="000000"/>
                </a:solidFill>
              </a:endParaRPr>
            </a:p>
          </p:txBody>
        </p:sp>
        <p:sp>
          <p:nvSpPr>
            <p:cNvPr id="146448" name="Text Box 20"/>
            <p:cNvSpPr txBox="1">
              <a:spLocks noChangeArrowheads="1"/>
            </p:cNvSpPr>
            <p:nvPr/>
          </p:nvSpPr>
          <p:spPr bwMode="auto">
            <a:xfrm>
              <a:off x="3566" y="1765"/>
              <a:ext cx="1046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08" tIns="45704" rIns="91408" bIns="45704">
              <a:spAutoFit/>
            </a:bodyPr>
            <a:lstStyle>
              <a:lvl1pPr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defTabSz="915988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en-US" sz="1198">
                  <a:solidFill>
                    <a:srgbClr val="000000"/>
                  </a:solidFill>
                  <a:latin typeface="Comic Sans MS" charset="0"/>
                </a:rPr>
                <a:t>SDCCH (assign TCH)</a:t>
              </a:r>
            </a:p>
          </p:txBody>
        </p:sp>
      </p:grpSp>
      <p:sp>
        <p:nvSpPr>
          <p:cNvPr id="878613" name="Rectangle 21"/>
          <p:cNvSpPr>
            <a:spLocks noChangeArrowheads="1"/>
          </p:cNvSpPr>
          <p:nvPr/>
        </p:nvSpPr>
        <p:spPr bwMode="auto">
          <a:xfrm>
            <a:off x="1502697" y="3817220"/>
            <a:ext cx="2939369" cy="39614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07" tIns="45660" rIns="91307" bIns="45660" anchor="ctr"/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397">
                <a:solidFill>
                  <a:srgbClr val="000000"/>
                </a:solidFill>
                <a:latin typeface="Comic Sans MS" charset="0"/>
              </a:rPr>
              <a:t>SDCCH message exchange</a:t>
            </a:r>
          </a:p>
        </p:txBody>
      </p:sp>
      <p:sp>
        <p:nvSpPr>
          <p:cNvPr id="878614" name="Rectangle 22"/>
          <p:cNvSpPr>
            <a:spLocks noChangeArrowheads="1"/>
          </p:cNvSpPr>
          <p:nvPr/>
        </p:nvSpPr>
        <p:spPr bwMode="auto">
          <a:xfrm>
            <a:off x="1512204" y="4883632"/>
            <a:ext cx="2939369" cy="39614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07" tIns="45660" rIns="91307" bIns="45660" anchor="ctr"/>
          <a:lstStyle>
            <a:lvl1pPr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397">
                <a:solidFill>
                  <a:srgbClr val="000000"/>
                </a:solidFill>
                <a:latin typeface="Comic Sans MS" charset="0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922135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727F5C-F85A-4447-841C-0B30C85B1623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Slotted Aloha Efficiency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287463"/>
            <a:ext cx="7772400" cy="51054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altLang="en-US" sz="3200" u="sng">
                <a:solidFill>
                  <a:srgbClr val="FF0000"/>
                </a:solidFill>
                <a:ea typeface="ＭＳ Ｐゴシック" charset="-128"/>
              </a:rPr>
              <a:t>Q:</a:t>
            </a:r>
            <a:r>
              <a:rPr lang="en-US" altLang="en-US" sz="3200">
                <a:ea typeface="ＭＳ Ｐゴシック" charset="-128"/>
              </a:rPr>
              <a:t> What is the fraction of successful slots?</a:t>
            </a:r>
          </a:p>
          <a:p>
            <a:pPr>
              <a:buFont typeface="ZapfDingbats" charset="0"/>
              <a:buNone/>
            </a:pPr>
            <a:r>
              <a:rPr lang="en-US" altLang="en-US" sz="2400">
                <a:ea typeface="ＭＳ Ｐゴシック" charset="-128"/>
              </a:rPr>
              <a:t>suppose n stations have packets to send</a:t>
            </a:r>
          </a:p>
          <a:p>
            <a:pPr>
              <a:buFont typeface="ZapfDingbats" charset="0"/>
              <a:buNone/>
            </a:pPr>
            <a:r>
              <a:rPr lang="en-US" altLang="en-US" sz="2400">
                <a:ea typeface="ＭＳ Ｐゴシック" charset="-128"/>
              </a:rPr>
              <a:t>suppose each transmits in a slot with probability </a:t>
            </a:r>
            <a:r>
              <a:rPr lang="en-US" altLang="en-US" sz="2400" i="1">
                <a:ea typeface="ＭＳ Ｐゴシック" charset="-128"/>
              </a:rPr>
              <a:t>p</a:t>
            </a:r>
          </a:p>
          <a:p>
            <a:pPr>
              <a:buFont typeface="ZapfDingbats" charset="0"/>
              <a:buNone/>
            </a:pPr>
            <a:endParaRPr lang="en-US" altLang="en-US">
              <a:ea typeface="ＭＳ Ｐゴシック" charset="-128"/>
            </a:endParaRPr>
          </a:p>
          <a:p>
            <a:pPr>
              <a:buFont typeface="ZapfDingbats" charset="0"/>
              <a:buNone/>
            </a:pPr>
            <a:r>
              <a:rPr lang="en-US" altLang="en-US">
                <a:ea typeface="ＭＳ Ｐゴシック" charset="-128"/>
              </a:rPr>
              <a:t>	- </a:t>
            </a:r>
            <a:r>
              <a:rPr lang="en-US" altLang="en-US" sz="2400">
                <a:ea typeface="ＭＳ Ｐゴシック" charset="-128"/>
              </a:rPr>
              <a:t>prob. of succ. by a specific node:    p (1-p)</a:t>
            </a:r>
            <a:r>
              <a:rPr lang="en-US" altLang="en-US" sz="2400" b="1" baseline="30000">
                <a:ea typeface="ＭＳ Ｐゴシック" charset="-128"/>
              </a:rPr>
              <a:t>(n-1)</a:t>
            </a:r>
          </a:p>
          <a:p>
            <a:pPr>
              <a:buFont typeface="ZapfDingbats" charset="0"/>
              <a:buNone/>
            </a:pPr>
            <a:r>
              <a:rPr lang="en-US" altLang="en-US" sz="2400" b="1" baseline="30000">
                <a:ea typeface="ＭＳ Ｐゴシック" charset="-128"/>
              </a:rPr>
              <a:t> </a:t>
            </a:r>
            <a:r>
              <a:rPr lang="en-US" altLang="en-US" sz="2400">
                <a:ea typeface="ＭＳ Ｐゴシック" charset="-128"/>
              </a:rPr>
              <a:t> </a:t>
            </a:r>
          </a:p>
          <a:p>
            <a:pPr>
              <a:buFont typeface="ZapfDingbats" charset="0"/>
              <a:buNone/>
            </a:pPr>
            <a:r>
              <a:rPr lang="en-US" altLang="en-US" sz="2400">
                <a:ea typeface="ＭＳ Ｐゴシック" charset="-128"/>
              </a:rPr>
              <a:t>	- prob. of succ. by any one of the N nodes</a:t>
            </a:r>
          </a:p>
          <a:p>
            <a:pPr>
              <a:buFont typeface="ZapfDingbats" charset="0"/>
              <a:buNone/>
            </a:pPr>
            <a:r>
              <a:rPr lang="en-US" altLang="en-US" sz="2400">
                <a:ea typeface="ＭＳ Ｐゴシック" charset="-128"/>
              </a:rPr>
              <a:t>		S(p) = n * Prob (only one transmits) </a:t>
            </a:r>
          </a:p>
          <a:p>
            <a:pPr>
              <a:buFont typeface="ZapfDingbats" charset="0"/>
              <a:buNone/>
            </a:pPr>
            <a:r>
              <a:rPr lang="en-US" altLang="en-US" sz="2400">
                <a:ea typeface="ＭＳ Ｐゴシック" charset="-128"/>
              </a:rPr>
              <a:t>            = n p (1-p)</a:t>
            </a:r>
            <a:r>
              <a:rPr lang="en-US" altLang="en-US" sz="2400" b="1" baseline="30000">
                <a:ea typeface="ＭＳ Ｐゴシック" charset="-128"/>
              </a:rPr>
              <a:t>(n-1)</a:t>
            </a:r>
            <a:endParaRPr lang="en-US" altLang="en-US" sz="2400" baseline="3000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426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020050" cy="1143000"/>
          </a:xfrm>
        </p:spPr>
        <p:txBody>
          <a:bodyPr/>
          <a:lstStyle/>
          <a:p>
            <a:r>
              <a:rPr lang="en-US" dirty="0"/>
              <a:t>Recap: </a:t>
            </a:r>
            <a:r>
              <a:rPr lang="en-US" dirty="0" err="1"/>
              <a:t>Interdomain</a:t>
            </a:r>
            <a:r>
              <a:rPr lang="en-US" dirty="0"/>
              <a:t> Routing </a:t>
            </a:r>
            <a:br>
              <a:rPr lang="en-US" dirty="0"/>
            </a:br>
            <a:r>
              <a:rPr lang="en-US" dirty="0"/>
              <a:t>and IP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3124200" cy="47815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Uniqueness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aggregation</a:t>
            </a:r>
          </a:p>
          <a:p>
            <a:pPr marL="0" indent="0">
              <a:buNone/>
            </a:pPr>
            <a:r>
              <a:rPr lang="en-US" dirty="0"/>
              <a:t>=&gt;</a:t>
            </a:r>
          </a:p>
          <a:p>
            <a:pPr>
              <a:buFont typeface="Wingdings" pitchFamily="2" charset="2"/>
              <a:buChar char="q"/>
            </a:pPr>
            <a:r>
              <a:rPr lang="en-US" u="sng" dirty="0"/>
              <a:t>C</a:t>
            </a:r>
            <a:r>
              <a:rPr lang="en-US" dirty="0"/>
              <a:t>lassless </a:t>
            </a:r>
            <a:r>
              <a:rPr lang="en-US" u="sng" dirty="0" err="1"/>
              <a:t>I</a:t>
            </a:r>
            <a:r>
              <a:rPr lang="en-US" dirty="0" err="1"/>
              <a:t>nter</a:t>
            </a:r>
            <a:r>
              <a:rPr lang="en-US" u="sng" dirty="0" err="1"/>
              <a:t>D</a:t>
            </a:r>
            <a:r>
              <a:rPr lang="en-US" dirty="0" err="1"/>
              <a:t>omain</a:t>
            </a:r>
            <a:r>
              <a:rPr lang="en-US" dirty="0"/>
              <a:t> </a:t>
            </a:r>
            <a:r>
              <a:rPr lang="en-US" u="sng" dirty="0"/>
              <a:t>R</a:t>
            </a:r>
            <a:r>
              <a:rPr lang="en-US" dirty="0"/>
              <a:t>outing (CIDR) addressing adopted in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064D8F-4295-8242-A77D-B1CA32EE69E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18" y="1732237"/>
            <a:ext cx="4966732" cy="376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4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4B20DC-655A-5240-9BFF-79BD1AFBE5EC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346075"/>
            <a:ext cx="8826500" cy="833438"/>
          </a:xfrm>
        </p:spPr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Recap: DHCP: Dynamic Host </a:t>
            </a:r>
            <a:br>
              <a:rPr lang="en-US" altLang="en-US" sz="3200" dirty="0">
                <a:ea typeface="ＭＳ Ｐゴシック" charset="-128"/>
              </a:rPr>
            </a:br>
            <a:r>
              <a:rPr lang="en-US" altLang="en-US" sz="3200" dirty="0">
                <a:ea typeface="ＭＳ Ｐゴシック" charset="-128"/>
              </a:rPr>
              <a:t>Configuration Protocol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522413"/>
            <a:ext cx="3687105" cy="4735512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</a:pPr>
            <a:r>
              <a:rPr lang="en-US" altLang="en-US" sz="2400" dirty="0">
                <a:ea typeface="ＭＳ Ｐゴシック" charset="-128"/>
              </a:rPr>
              <a:t>The often used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DORA</a:t>
            </a:r>
            <a:r>
              <a:rPr lang="en-US" altLang="en-US" sz="2400" dirty="0">
                <a:ea typeface="ＭＳ Ｐゴシック" charset="-128"/>
              </a:rPr>
              <a:t> model (4 messages)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host broadcasts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discover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DHCP server responds with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offer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host requests IP address: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request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endParaRPr lang="en-US" altLang="ja-JP" dirty="0">
              <a:ea typeface="ＭＳ Ｐゴシック" charset="-128"/>
            </a:endParaRP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charset="-128"/>
              </a:rPr>
              <a:t>DHCP server sends address: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chemeClr val="accent2"/>
                </a:solidFill>
                <a:ea typeface="ＭＳ Ｐゴシック" charset="-128"/>
              </a:rPr>
              <a:t>DHCP </a:t>
            </a:r>
            <a:r>
              <a:rPr lang="en-US" altLang="ja-JP" dirty="0" err="1">
                <a:solidFill>
                  <a:schemeClr val="accent2"/>
                </a:solidFill>
                <a:ea typeface="ＭＳ Ｐゴシック" charset="-128"/>
              </a:rPr>
              <a:t>ack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err="1">
                <a:ea typeface="ＭＳ Ｐゴシック" charset="-128"/>
              </a:rPr>
              <a:t>msg</a:t>
            </a:r>
            <a:r>
              <a:rPr lang="en-US" altLang="ja-JP" dirty="0">
                <a:ea typeface="ＭＳ Ｐゴシック" charset="-128"/>
              </a:rPr>
              <a:t> 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539" y="0"/>
            <a:ext cx="1119761" cy="1661384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661384"/>
            <a:ext cx="3524578" cy="46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6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515100"/>
            <a:ext cx="4572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2268D687-77AC-6349-84FA-B1441D81BE7A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533400" y="2286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u="sng">
                <a:solidFill>
                  <a:srgbClr val="3333CC"/>
                </a:solidFill>
              </a:rPr>
              <a:t>Outline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533400" y="1371600"/>
            <a:ext cx="8077200" cy="5360276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Admin and recap</a:t>
            </a:r>
          </a:p>
          <a:p>
            <a:pPr marL="342900" indent="-342900"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Char char="q"/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Network layer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Overview</a:t>
            </a:r>
          </a:p>
          <a:p>
            <a:pPr marL="914400" lvl="1" indent="-457200">
              <a:spcBef>
                <a:spcPct val="20000"/>
              </a:spcBef>
              <a:buClr>
                <a:srgbClr val="3333CC"/>
              </a:buClr>
              <a:buSzPct val="85000"/>
              <a:buFont typeface="Courier New" charset="0"/>
              <a:buChar char="o"/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mic Sans MS" charset="0"/>
                <a:ea typeface="ＭＳ Ｐゴシック" charset="0"/>
                <a:cs typeface="ＭＳ Ｐゴシック" charset="0"/>
              </a:rPr>
              <a:t>Routing</a:t>
            </a:r>
            <a:endParaRPr lang="en-US" altLang="en-US" dirty="0">
              <a:solidFill>
                <a:schemeClr val="bg1">
                  <a:lumMod val="75000"/>
                </a:schemeClr>
              </a:solidFill>
              <a:ea typeface=""/>
            </a:endParaRPr>
          </a:p>
          <a:p>
            <a:pPr marL="914400" lvl="1" indent="-457200">
              <a:spcBef>
                <a:spcPct val="20000"/>
              </a:spcBef>
              <a:buClr>
                <a:srgbClr val="2D2DB9"/>
              </a:buClr>
              <a:buSzPct val="85000"/>
              <a:buFont typeface="Courier New" charset="0"/>
              <a:buChar char="o"/>
            </a:pPr>
            <a:r>
              <a:rPr lang="en-US" altLang="en-US" sz="2800" dirty="0">
                <a:latin typeface="+mn-lt"/>
                <a:ea typeface=""/>
              </a:rPr>
              <a:t>Forwarding (put it together)</a:t>
            </a:r>
            <a:endParaRPr lang="en-US" altLang="en-US" i="1" dirty="0">
              <a:solidFill>
                <a:srgbClr val="C00000"/>
              </a:solidFill>
              <a:ea typeface=""/>
            </a:endParaRPr>
          </a:p>
          <a:p>
            <a:pPr marL="2628900" lvl="5" indent="-342900">
              <a:spcBef>
                <a:spcPct val="20000"/>
              </a:spcBef>
              <a:buClr>
                <a:srgbClr val="2D2DB9"/>
              </a:buClr>
              <a:buSzPct val="85000"/>
              <a:buFont typeface="Wingdings" charset="2"/>
              <a:buChar char="Ø"/>
            </a:pPr>
            <a:endParaRPr lang="en-US" altLang="en-US" i="1" dirty="0">
              <a:solidFill>
                <a:srgbClr val="C000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658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54EE3A-4F70-6043-B4AC-9EF2856EDDAE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533400" y="228600"/>
            <a:ext cx="8353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u="sng" dirty="0">
                <a:solidFill>
                  <a:srgbClr val="3333CC"/>
                </a:solidFill>
              </a:rPr>
              <a:t>Network Forwarding: Putting it Together</a:t>
            </a:r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533400" y="1371600"/>
            <a:ext cx="80708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  <a:ea typeface="宋体" charset="-122"/>
              </a:rPr>
              <a:t>Forwarding is also called the fast path (upon receiving each packet)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endParaRPr lang="en-US" altLang="en-US" sz="2400" dirty="0">
              <a:solidFill>
                <a:srgbClr val="000000"/>
              </a:solidFill>
              <a:ea typeface="宋体" charset="-122"/>
            </a:endParaRPr>
          </a:p>
          <a:p>
            <a:pPr>
              <a:lnSpc>
                <a:spcPct val="90000"/>
              </a:lnSpc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  <a:ea typeface="宋体" charset="-122"/>
              </a:rPr>
              <a:t>Slow path: not per packet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200" dirty="0">
                <a:solidFill>
                  <a:srgbClr val="000000"/>
                </a:solidFill>
                <a:ea typeface="宋体" charset="-122"/>
              </a:rPr>
              <a:t>Get IP address (DHCP, or static)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2200" dirty="0">
                <a:solidFill>
                  <a:srgbClr val="000000"/>
                </a:solidFill>
                <a:ea typeface="宋体" charset="-122"/>
              </a:rPr>
              <a:t>Setup/compute routing table</a:t>
            </a:r>
          </a:p>
          <a:p>
            <a:pPr lvl="2">
              <a:lnSpc>
                <a:spcPct val="90000"/>
              </a:lnSpc>
              <a:buClr>
                <a:srgbClr val="3333CC"/>
              </a:buClr>
            </a:pPr>
            <a:endParaRPr lang="en-US" altLang="en-US" sz="1800" dirty="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9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CBD759-07A0-8C40-9E7B-352D3D2CE502}" type="slidenum">
              <a:rPr lang="en-US" altLang="en-US" sz="1400">
                <a:solidFill>
                  <a:srgbClr val="000000"/>
                </a:solidFill>
                <a:latin typeface="Times New Roman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6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" y="209550"/>
            <a:ext cx="8105775" cy="1143000"/>
          </a:xfrm>
        </p:spPr>
        <p:txBody>
          <a:bodyPr/>
          <a:lstStyle/>
          <a:p>
            <a:r>
              <a:rPr lang="en-US" altLang="zh-CN" sz="2400" dirty="0">
                <a:ea typeface="宋体" charset="-122"/>
              </a:rPr>
              <a:t>Forwarding: Example 1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1036" name="Rectangle 3"/>
          <p:cNvSpPr>
            <a:spLocks noChangeArrowheads="1"/>
          </p:cNvSpPr>
          <p:nvPr/>
        </p:nvSpPr>
        <p:spPr bwMode="auto">
          <a:xfrm>
            <a:off x="371475" y="2305050"/>
            <a:ext cx="4094163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</a:rPr>
              <a:t>Setting: Host A network layer receives a packet above.</a:t>
            </a:r>
          </a:p>
          <a:p>
            <a:pPr>
              <a:buClr>
                <a:srgbClr val="3333CC"/>
              </a:buClr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</a:rPr>
              <a:t>Action: </a:t>
            </a:r>
          </a:p>
          <a:p>
            <a:pPr lvl="1">
              <a:buClr>
                <a:srgbClr val="3333CC"/>
              </a:buClr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rgbClr val="000000"/>
                </a:solidFill>
              </a:rPr>
              <a:t>Host A looks up destination in routing table</a:t>
            </a:r>
          </a:p>
          <a:p>
            <a:pPr lvl="2">
              <a:buClr>
                <a:srgbClr val="3333CC"/>
              </a:buClr>
            </a:pPr>
            <a:r>
              <a:rPr lang="en-US" altLang="en-US" sz="1200" dirty="0">
                <a:solidFill>
                  <a:srgbClr val="000000"/>
                </a:solidFill>
              </a:rPr>
              <a:t>Exercise: Suppose A uses DHCP to obtain its address, how can A construct its routing table (routing information base, RIB)? </a:t>
            </a:r>
          </a:p>
        </p:txBody>
      </p:sp>
      <p:sp>
        <p:nvSpPr>
          <p:cNvPr id="146437" name="Rectangle 4"/>
          <p:cNvSpPr>
            <a:spLocks noChangeArrowheads="1"/>
          </p:cNvSpPr>
          <p:nvPr/>
        </p:nvSpPr>
        <p:spPr bwMode="auto">
          <a:xfrm>
            <a:off x="542925" y="1524000"/>
            <a:ext cx="3590925" cy="504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38" name="Rectangle 5"/>
          <p:cNvSpPr>
            <a:spLocks noChangeArrowheads="1"/>
          </p:cNvSpPr>
          <p:nvPr/>
        </p:nvSpPr>
        <p:spPr bwMode="auto">
          <a:xfrm>
            <a:off x="466725" y="1590675"/>
            <a:ext cx="3590925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39" name="Text Box 6"/>
          <p:cNvSpPr txBox="1">
            <a:spLocks noChangeArrowheads="1"/>
          </p:cNvSpPr>
          <p:nvPr/>
        </p:nvSpPr>
        <p:spPr bwMode="auto">
          <a:xfrm>
            <a:off x="460375" y="1508125"/>
            <a:ext cx="796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misc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fields</a:t>
            </a:r>
          </a:p>
        </p:txBody>
      </p:sp>
      <p:sp>
        <p:nvSpPr>
          <p:cNvPr id="146440" name="Line 7"/>
          <p:cNvSpPr>
            <a:spLocks noChangeShapeType="1"/>
          </p:cNvSpPr>
          <p:nvPr/>
        </p:nvSpPr>
        <p:spPr bwMode="auto">
          <a:xfrm>
            <a:off x="1228725" y="160020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" name="Text Box 8"/>
          <p:cNvSpPr txBox="1">
            <a:spLocks noChangeArrowheads="1"/>
          </p:cNvSpPr>
          <p:nvPr/>
        </p:nvSpPr>
        <p:spPr bwMode="auto">
          <a:xfrm>
            <a:off x="1196975" y="1670050"/>
            <a:ext cx="1084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223.1.1.1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42" name="Text Box 9"/>
          <p:cNvSpPr txBox="1">
            <a:spLocks noChangeArrowheads="1"/>
          </p:cNvSpPr>
          <p:nvPr/>
        </p:nvSpPr>
        <p:spPr bwMode="auto">
          <a:xfrm>
            <a:off x="2197100" y="1670050"/>
            <a:ext cx="1120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223.1.1.3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43" name="Line 10"/>
          <p:cNvSpPr>
            <a:spLocks noChangeShapeType="1"/>
          </p:cNvSpPr>
          <p:nvPr/>
        </p:nvSpPr>
        <p:spPr bwMode="auto">
          <a:xfrm>
            <a:off x="2219325" y="160020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4" name="Line 11"/>
          <p:cNvSpPr>
            <a:spLocks noChangeShapeType="1"/>
          </p:cNvSpPr>
          <p:nvPr/>
        </p:nvSpPr>
        <p:spPr bwMode="auto">
          <a:xfrm>
            <a:off x="3238500" y="160020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5" name="Text Box 12"/>
          <p:cNvSpPr txBox="1">
            <a:spLocks noChangeArrowheads="1"/>
          </p:cNvSpPr>
          <p:nvPr/>
        </p:nvSpPr>
        <p:spPr bwMode="auto">
          <a:xfrm>
            <a:off x="3233738" y="1660525"/>
            <a:ext cx="661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46446" name="Freeform 13"/>
          <p:cNvSpPr>
            <a:spLocks/>
          </p:cNvSpPr>
          <p:nvPr/>
        </p:nvSpPr>
        <p:spPr bwMode="auto">
          <a:xfrm>
            <a:off x="4606925" y="3094038"/>
            <a:ext cx="1941513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7" name="Freeform 14"/>
          <p:cNvSpPr>
            <a:spLocks/>
          </p:cNvSpPr>
          <p:nvPr/>
        </p:nvSpPr>
        <p:spPr bwMode="auto">
          <a:xfrm>
            <a:off x="7123113" y="3381375"/>
            <a:ext cx="1906587" cy="1958975"/>
          </a:xfrm>
          <a:custGeom>
            <a:avLst/>
            <a:gdLst>
              <a:gd name="T0" fmla="*/ 2147483646 w 1201"/>
              <a:gd name="T1" fmla="*/ 2147483646 h 1234"/>
              <a:gd name="T2" fmla="*/ 2147483646 w 1201"/>
              <a:gd name="T3" fmla="*/ 2147483646 h 1234"/>
              <a:gd name="T4" fmla="*/ 2147483646 w 1201"/>
              <a:gd name="T5" fmla="*/ 2147483646 h 1234"/>
              <a:gd name="T6" fmla="*/ 2147483646 w 1201"/>
              <a:gd name="T7" fmla="*/ 2147483646 h 1234"/>
              <a:gd name="T8" fmla="*/ 2147483646 w 1201"/>
              <a:gd name="T9" fmla="*/ 2147483646 h 1234"/>
              <a:gd name="T10" fmla="*/ 2147483646 w 1201"/>
              <a:gd name="T11" fmla="*/ 2147483646 h 1234"/>
              <a:gd name="T12" fmla="*/ 2147483646 w 1201"/>
              <a:gd name="T13" fmla="*/ 2147483646 h 1234"/>
              <a:gd name="T14" fmla="*/ 2147483646 w 1201"/>
              <a:gd name="T15" fmla="*/ 2147483646 h 1234"/>
              <a:gd name="T16" fmla="*/ 2147483646 w 1201"/>
              <a:gd name="T17" fmla="*/ 2147483646 h 1234"/>
              <a:gd name="T18" fmla="*/ 2147483646 w 1201"/>
              <a:gd name="T19" fmla="*/ 2147483646 h 1234"/>
              <a:gd name="T20" fmla="*/ 2147483646 w 1201"/>
              <a:gd name="T21" fmla="*/ 2147483646 h 1234"/>
              <a:gd name="T22" fmla="*/ 2147483646 w 1201"/>
              <a:gd name="T23" fmla="*/ 2147483646 h 1234"/>
              <a:gd name="T24" fmla="*/ 2147483646 w 1201"/>
              <a:gd name="T25" fmla="*/ 2147483646 h 1234"/>
              <a:gd name="T26" fmla="*/ 2147483646 w 1201"/>
              <a:gd name="T27" fmla="*/ 2147483646 h 1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01"/>
              <a:gd name="T43" fmla="*/ 0 h 1234"/>
              <a:gd name="T44" fmla="*/ 1201 w 1201"/>
              <a:gd name="T45" fmla="*/ 1234 h 12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01" h="1234">
                <a:moveTo>
                  <a:pt x="25" y="709"/>
                </a:moveTo>
                <a:cubicBezTo>
                  <a:pt x="49" y="824"/>
                  <a:pt x="428" y="709"/>
                  <a:pt x="526" y="780"/>
                </a:cubicBezTo>
                <a:cubicBezTo>
                  <a:pt x="624" y="851"/>
                  <a:pt x="543" y="1059"/>
                  <a:pt x="613" y="1134"/>
                </a:cubicBezTo>
                <a:cubicBezTo>
                  <a:pt x="683" y="1209"/>
                  <a:pt x="853" y="1234"/>
                  <a:pt x="946" y="1230"/>
                </a:cubicBezTo>
                <a:cubicBezTo>
                  <a:pt x="1039" y="1226"/>
                  <a:pt x="1141" y="1163"/>
                  <a:pt x="1171" y="1107"/>
                </a:cubicBezTo>
                <a:cubicBezTo>
                  <a:pt x="1201" y="1051"/>
                  <a:pt x="1135" y="963"/>
                  <a:pt x="1126" y="894"/>
                </a:cubicBezTo>
                <a:cubicBezTo>
                  <a:pt x="1117" y="825"/>
                  <a:pt x="1119" y="772"/>
                  <a:pt x="1114" y="693"/>
                </a:cubicBezTo>
                <a:cubicBezTo>
                  <a:pt x="1109" y="614"/>
                  <a:pt x="1095" y="502"/>
                  <a:pt x="1099" y="423"/>
                </a:cubicBezTo>
                <a:cubicBezTo>
                  <a:pt x="1103" y="344"/>
                  <a:pt x="1141" y="281"/>
                  <a:pt x="1141" y="216"/>
                </a:cubicBezTo>
                <a:cubicBezTo>
                  <a:pt x="1141" y="151"/>
                  <a:pt x="1185" y="56"/>
                  <a:pt x="1102" y="33"/>
                </a:cubicBezTo>
                <a:cubicBezTo>
                  <a:pt x="1019" y="10"/>
                  <a:pt x="740" y="0"/>
                  <a:pt x="646" y="81"/>
                </a:cubicBezTo>
                <a:cubicBezTo>
                  <a:pt x="552" y="162"/>
                  <a:pt x="635" y="441"/>
                  <a:pt x="535" y="519"/>
                </a:cubicBezTo>
                <a:cubicBezTo>
                  <a:pt x="435" y="597"/>
                  <a:pt x="129" y="516"/>
                  <a:pt x="44" y="548"/>
                </a:cubicBezTo>
                <a:cubicBezTo>
                  <a:pt x="15" y="601"/>
                  <a:pt x="0" y="594"/>
                  <a:pt x="25" y="70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8" name="Freeform 15"/>
          <p:cNvSpPr>
            <a:spLocks/>
          </p:cNvSpPr>
          <p:nvPr/>
        </p:nvSpPr>
        <p:spPr bwMode="auto">
          <a:xfrm>
            <a:off x="5815013" y="4757738"/>
            <a:ext cx="2055812" cy="1490662"/>
          </a:xfrm>
          <a:custGeom>
            <a:avLst/>
            <a:gdLst>
              <a:gd name="T0" fmla="*/ 2147483646 w 1295"/>
              <a:gd name="T1" fmla="*/ 2147483646 h 939"/>
              <a:gd name="T2" fmla="*/ 2147483646 w 1295"/>
              <a:gd name="T3" fmla="*/ 2147483646 h 939"/>
              <a:gd name="T4" fmla="*/ 2147483646 w 1295"/>
              <a:gd name="T5" fmla="*/ 2147483646 h 939"/>
              <a:gd name="T6" fmla="*/ 2147483646 w 1295"/>
              <a:gd name="T7" fmla="*/ 2147483646 h 939"/>
              <a:gd name="T8" fmla="*/ 2147483646 w 1295"/>
              <a:gd name="T9" fmla="*/ 2147483646 h 939"/>
              <a:gd name="T10" fmla="*/ 2147483646 w 1295"/>
              <a:gd name="T11" fmla="*/ 2147483646 h 939"/>
              <a:gd name="T12" fmla="*/ 2147483646 w 1295"/>
              <a:gd name="T13" fmla="*/ 2147483646 h 939"/>
              <a:gd name="T14" fmla="*/ 2147483646 w 1295"/>
              <a:gd name="T15" fmla="*/ 2147483646 h 939"/>
              <a:gd name="T16" fmla="*/ 2147483646 w 1295"/>
              <a:gd name="T17" fmla="*/ 2147483646 h 939"/>
              <a:gd name="T18" fmla="*/ 2147483646 w 1295"/>
              <a:gd name="T19" fmla="*/ 2147483646 h 939"/>
              <a:gd name="T20" fmla="*/ 2147483646 w 1295"/>
              <a:gd name="T21" fmla="*/ 2147483646 h 939"/>
              <a:gd name="T22" fmla="*/ 2147483646 w 1295"/>
              <a:gd name="T23" fmla="*/ 2147483646 h 93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5"/>
              <a:gd name="T37" fmla="*/ 0 h 939"/>
              <a:gd name="T38" fmla="*/ 1295 w 1295"/>
              <a:gd name="T39" fmla="*/ 939 h 93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5" h="939">
                <a:moveTo>
                  <a:pt x="600" y="30"/>
                </a:moveTo>
                <a:cubicBezTo>
                  <a:pt x="486" y="60"/>
                  <a:pt x="610" y="247"/>
                  <a:pt x="525" y="393"/>
                </a:cubicBezTo>
                <a:cubicBezTo>
                  <a:pt x="439" y="467"/>
                  <a:pt x="162" y="394"/>
                  <a:pt x="81" y="471"/>
                </a:cubicBezTo>
                <a:cubicBezTo>
                  <a:pt x="0" y="548"/>
                  <a:pt x="18" y="779"/>
                  <a:pt x="39" y="855"/>
                </a:cubicBezTo>
                <a:cubicBezTo>
                  <a:pt x="60" y="931"/>
                  <a:pt x="142" y="915"/>
                  <a:pt x="207" y="927"/>
                </a:cubicBezTo>
                <a:cubicBezTo>
                  <a:pt x="272" y="939"/>
                  <a:pt x="346" y="933"/>
                  <a:pt x="429" y="927"/>
                </a:cubicBezTo>
                <a:cubicBezTo>
                  <a:pt x="512" y="921"/>
                  <a:pt x="572" y="904"/>
                  <a:pt x="705" y="891"/>
                </a:cubicBezTo>
                <a:cubicBezTo>
                  <a:pt x="838" y="878"/>
                  <a:pt x="1159" y="921"/>
                  <a:pt x="1227" y="849"/>
                </a:cubicBezTo>
                <a:cubicBezTo>
                  <a:pt x="1295" y="777"/>
                  <a:pt x="1188" y="540"/>
                  <a:pt x="1113" y="459"/>
                </a:cubicBezTo>
                <a:cubicBezTo>
                  <a:pt x="1038" y="378"/>
                  <a:pt x="835" y="432"/>
                  <a:pt x="777" y="363"/>
                </a:cubicBezTo>
                <a:cubicBezTo>
                  <a:pt x="719" y="294"/>
                  <a:pt x="791" y="97"/>
                  <a:pt x="762" y="42"/>
                </a:cubicBezTo>
                <a:cubicBezTo>
                  <a:pt x="708" y="15"/>
                  <a:pt x="714" y="0"/>
                  <a:pt x="600" y="30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49" name="Object 2"/>
          <p:cNvGraphicFramePr>
            <a:graphicFrameLocks noChangeAspect="1"/>
          </p:cNvGraphicFramePr>
          <p:nvPr/>
        </p:nvGraphicFramePr>
        <p:xfrm>
          <a:off x="4684713" y="31988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" name="Clip" r:id="rId4" imgW="1307079" imgH="1083682" progId="MS_ClipArt_Gallery.2">
                  <p:embed/>
                </p:oleObj>
              </mc:Choice>
              <mc:Fallback>
                <p:oleObj name="Clip" r:id="rId4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31988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50" name="Line 17"/>
          <p:cNvSpPr>
            <a:spLocks noChangeShapeType="1"/>
          </p:cNvSpPr>
          <p:nvPr/>
        </p:nvSpPr>
        <p:spPr bwMode="auto">
          <a:xfrm>
            <a:off x="5245100" y="3571875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1" name="Line 18"/>
          <p:cNvSpPr>
            <a:spLocks noChangeShapeType="1"/>
          </p:cNvSpPr>
          <p:nvPr/>
        </p:nvSpPr>
        <p:spPr bwMode="auto">
          <a:xfrm flipH="1">
            <a:off x="5535613" y="3557588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2" name="Line 19"/>
          <p:cNvSpPr>
            <a:spLocks noChangeShapeType="1"/>
          </p:cNvSpPr>
          <p:nvPr/>
        </p:nvSpPr>
        <p:spPr bwMode="auto">
          <a:xfrm flipV="1">
            <a:off x="5245100" y="4216400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3" name="Line 20"/>
          <p:cNvSpPr>
            <a:spLocks noChangeShapeType="1"/>
          </p:cNvSpPr>
          <p:nvPr/>
        </p:nvSpPr>
        <p:spPr bwMode="auto">
          <a:xfrm>
            <a:off x="5254625" y="4843463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54" name="Object 3"/>
          <p:cNvGraphicFramePr>
            <a:graphicFrameLocks noChangeAspect="1"/>
          </p:cNvGraphicFramePr>
          <p:nvPr/>
        </p:nvGraphicFramePr>
        <p:xfrm>
          <a:off x="4684713" y="38655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" name="Clip" r:id="rId6" imgW="1307079" imgH="1083682" progId="MS_ClipArt_Gallery.2">
                  <p:embed/>
                </p:oleObj>
              </mc:Choice>
              <mc:Fallback>
                <p:oleObj name="Clip" r:id="rId6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38655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55" name="Object 4"/>
          <p:cNvGraphicFramePr>
            <a:graphicFrameLocks noChangeAspect="1"/>
          </p:cNvGraphicFramePr>
          <p:nvPr/>
        </p:nvGraphicFramePr>
        <p:xfrm>
          <a:off x="4684713" y="44751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name="Clip" r:id="rId7" imgW="1307079" imgH="1083682" progId="MS_ClipArt_Gallery.2">
                  <p:embed/>
                </p:oleObj>
              </mc:Choice>
              <mc:Fallback>
                <p:oleObj name="Clip" r:id="rId7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44751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56" name="Line 23"/>
          <p:cNvSpPr>
            <a:spLocks noChangeShapeType="1"/>
          </p:cNvSpPr>
          <p:nvPr/>
        </p:nvSpPr>
        <p:spPr bwMode="auto">
          <a:xfrm>
            <a:off x="5535613" y="4414838"/>
            <a:ext cx="10350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457" name="Group 24"/>
          <p:cNvGrpSpPr>
            <a:grpSpLocks/>
          </p:cNvGrpSpPr>
          <p:nvPr/>
        </p:nvGrpSpPr>
        <p:grpSpPr bwMode="auto">
          <a:xfrm>
            <a:off x="6478588" y="4379913"/>
            <a:ext cx="711200" cy="381000"/>
            <a:chOff x="3600" y="219"/>
            <a:chExt cx="360" cy="175"/>
          </a:xfrm>
        </p:grpSpPr>
        <p:sp>
          <p:nvSpPr>
            <p:cNvPr id="146507" name="Oval 2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6508" name="Line 2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09" name="Line 2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10" name="Rectangle 2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46511" name="Oval 2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46512" name="Group 3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46517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8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9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6513" name="Group 3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46514" name="Line 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5" name="Line 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6" name="Line 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6458" name="Text Box 38"/>
          <p:cNvSpPr txBox="1">
            <a:spLocks noChangeArrowheads="1"/>
          </p:cNvSpPr>
          <p:nvPr/>
        </p:nvSpPr>
        <p:spPr bwMode="auto">
          <a:xfrm>
            <a:off x="5203825" y="32464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59" name="Rectangle 39"/>
          <p:cNvSpPr>
            <a:spLocks noChangeArrowheads="1"/>
          </p:cNvSpPr>
          <p:nvPr/>
        </p:nvSpPr>
        <p:spPr bwMode="auto">
          <a:xfrm>
            <a:off x="5291138" y="3967163"/>
            <a:ext cx="309562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0" name="Text Box 40"/>
          <p:cNvSpPr txBox="1">
            <a:spLocks noChangeArrowheads="1"/>
          </p:cNvSpPr>
          <p:nvPr/>
        </p:nvSpPr>
        <p:spPr bwMode="auto">
          <a:xfrm>
            <a:off x="5281613" y="387508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223.1.1.2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1" name="Text Box 41"/>
          <p:cNvSpPr txBox="1">
            <a:spLocks noChangeArrowheads="1"/>
          </p:cNvSpPr>
          <p:nvPr/>
        </p:nvSpPr>
        <p:spPr bwMode="auto">
          <a:xfrm>
            <a:off x="5089525" y="482758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223.1.1.3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2" name="Text Box 42"/>
          <p:cNvSpPr txBox="1">
            <a:spLocks noChangeArrowheads="1"/>
          </p:cNvSpPr>
          <p:nvPr/>
        </p:nvSpPr>
        <p:spPr bwMode="auto">
          <a:xfrm>
            <a:off x="5880100" y="415607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223.1.1.4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3" name="Line 43"/>
          <p:cNvSpPr>
            <a:spLocks noChangeShapeType="1"/>
          </p:cNvSpPr>
          <p:nvPr/>
        </p:nvSpPr>
        <p:spPr bwMode="auto">
          <a:xfrm>
            <a:off x="7083425" y="4424363"/>
            <a:ext cx="10160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4" name="Text Box 44"/>
          <p:cNvSpPr txBox="1">
            <a:spLocks noChangeArrowheads="1"/>
          </p:cNvSpPr>
          <p:nvPr/>
        </p:nvSpPr>
        <p:spPr bwMode="auto">
          <a:xfrm>
            <a:off x="6956425" y="414655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223.1.2.9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65" name="Line 45"/>
          <p:cNvSpPr>
            <a:spLocks noChangeShapeType="1"/>
          </p:cNvSpPr>
          <p:nvPr/>
        </p:nvSpPr>
        <p:spPr bwMode="auto">
          <a:xfrm flipH="1">
            <a:off x="8107363" y="3729038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66" name="Object 5"/>
          <p:cNvGraphicFramePr>
            <a:graphicFrameLocks noChangeAspect="1"/>
          </p:cNvGraphicFramePr>
          <p:nvPr/>
        </p:nvGraphicFramePr>
        <p:xfrm>
          <a:off x="8285163" y="3436938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" name="Clip" r:id="rId8" imgW="1307079" imgH="1083682" progId="MS_ClipArt_Gallery.2">
                  <p:embed/>
                </p:oleObj>
              </mc:Choice>
              <mc:Fallback>
                <p:oleObj name="Clip" r:id="rId8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5163" y="3436938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7" name="Line 47"/>
          <p:cNvSpPr>
            <a:spLocks noChangeShapeType="1"/>
          </p:cNvSpPr>
          <p:nvPr/>
        </p:nvSpPr>
        <p:spPr bwMode="auto">
          <a:xfrm>
            <a:off x="8107363" y="3733800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68" name="Object 6"/>
          <p:cNvGraphicFramePr>
            <a:graphicFrameLocks noChangeAspect="1"/>
          </p:cNvGraphicFramePr>
          <p:nvPr/>
        </p:nvGraphicFramePr>
        <p:xfrm>
          <a:off x="8289925" y="481806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Clip" r:id="rId9" imgW="1307079" imgH="1083682" progId="MS_ClipArt_Gallery.2">
                  <p:embed/>
                </p:oleObj>
              </mc:Choice>
              <mc:Fallback>
                <p:oleObj name="Clip" r:id="rId9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9925" y="481806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9" name="Line 49"/>
          <p:cNvSpPr>
            <a:spLocks noChangeShapeType="1"/>
          </p:cNvSpPr>
          <p:nvPr/>
        </p:nvSpPr>
        <p:spPr bwMode="auto">
          <a:xfrm>
            <a:off x="8107363" y="5005388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0" name="Rectangle 50"/>
          <p:cNvSpPr>
            <a:spLocks noChangeArrowheads="1"/>
          </p:cNvSpPr>
          <p:nvPr/>
        </p:nvSpPr>
        <p:spPr bwMode="auto">
          <a:xfrm>
            <a:off x="8053388" y="4740275"/>
            <a:ext cx="171450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71" name="Text Box 51"/>
          <p:cNvSpPr txBox="1">
            <a:spLocks noChangeArrowheads="1"/>
          </p:cNvSpPr>
          <p:nvPr/>
        </p:nvSpPr>
        <p:spPr bwMode="auto">
          <a:xfrm>
            <a:off x="7467600" y="46275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223.1.2.2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72" name="Rectangle 52"/>
          <p:cNvSpPr>
            <a:spLocks noChangeArrowheads="1"/>
          </p:cNvSpPr>
          <p:nvPr/>
        </p:nvSpPr>
        <p:spPr bwMode="auto">
          <a:xfrm>
            <a:off x="8067675" y="3781425"/>
            <a:ext cx="247650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73" name="Text Box 53"/>
          <p:cNvSpPr txBox="1">
            <a:spLocks noChangeArrowheads="1"/>
          </p:cNvSpPr>
          <p:nvPr/>
        </p:nvSpPr>
        <p:spPr bwMode="auto">
          <a:xfrm>
            <a:off x="7277100" y="368458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223.1.2.1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74" name="Line 54"/>
          <p:cNvSpPr>
            <a:spLocks noChangeShapeType="1"/>
          </p:cNvSpPr>
          <p:nvPr/>
        </p:nvSpPr>
        <p:spPr bwMode="auto">
          <a:xfrm flipH="1">
            <a:off x="6845300" y="4762500"/>
            <a:ext cx="0" cy="719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5" name="Line 55"/>
          <p:cNvSpPr>
            <a:spLocks noChangeShapeType="1"/>
          </p:cNvSpPr>
          <p:nvPr/>
        </p:nvSpPr>
        <p:spPr bwMode="auto">
          <a:xfrm flipH="1">
            <a:off x="6188075" y="5481638"/>
            <a:ext cx="11858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6" name="Line 56"/>
          <p:cNvSpPr>
            <a:spLocks noChangeShapeType="1"/>
          </p:cNvSpPr>
          <p:nvPr/>
        </p:nvSpPr>
        <p:spPr bwMode="auto">
          <a:xfrm flipH="1" flipV="1">
            <a:off x="6184900" y="54737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77" name="Line 57"/>
          <p:cNvSpPr>
            <a:spLocks noChangeShapeType="1"/>
          </p:cNvSpPr>
          <p:nvPr/>
        </p:nvSpPr>
        <p:spPr bwMode="auto">
          <a:xfrm flipH="1" flipV="1">
            <a:off x="7361238" y="54784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6478" name="Object 7"/>
          <p:cNvGraphicFramePr>
            <a:graphicFrameLocks noChangeAspect="1"/>
          </p:cNvGraphicFramePr>
          <p:nvPr/>
        </p:nvGraphicFramePr>
        <p:xfrm>
          <a:off x="7146925" y="5637213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" name="Clip" r:id="rId10" imgW="1307079" imgH="1083682" progId="MS_ClipArt_Gallery.2">
                  <p:embed/>
                </p:oleObj>
              </mc:Choice>
              <mc:Fallback>
                <p:oleObj name="Clip" r:id="rId10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925" y="5637213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9" name="Object 8"/>
          <p:cNvGraphicFramePr>
            <a:graphicFrameLocks noChangeAspect="1"/>
          </p:cNvGraphicFramePr>
          <p:nvPr/>
        </p:nvGraphicFramePr>
        <p:xfrm>
          <a:off x="5889625" y="5651500"/>
          <a:ext cx="58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25" y="5651500"/>
                        <a:ext cx="58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80" name="Text Box 60"/>
          <p:cNvSpPr txBox="1">
            <a:spLocks noChangeArrowheads="1"/>
          </p:cNvSpPr>
          <p:nvPr/>
        </p:nvSpPr>
        <p:spPr bwMode="auto">
          <a:xfrm>
            <a:off x="7366000" y="532765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223.1.3.2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81" name="Text Box 61"/>
          <p:cNvSpPr txBox="1">
            <a:spLocks noChangeArrowheads="1"/>
          </p:cNvSpPr>
          <p:nvPr/>
        </p:nvSpPr>
        <p:spPr bwMode="auto">
          <a:xfrm>
            <a:off x="5189538" y="536575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223.1.3.1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82" name="Rectangle 62"/>
          <p:cNvSpPr>
            <a:spLocks noChangeArrowheads="1"/>
          </p:cNvSpPr>
          <p:nvPr/>
        </p:nvSpPr>
        <p:spPr bwMode="auto">
          <a:xfrm>
            <a:off x="6781800" y="4895850"/>
            <a:ext cx="128588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83" name="Text Box 63"/>
          <p:cNvSpPr txBox="1">
            <a:spLocks noChangeArrowheads="1"/>
          </p:cNvSpPr>
          <p:nvPr/>
        </p:nvSpPr>
        <p:spPr bwMode="auto">
          <a:xfrm>
            <a:off x="6216650" y="4830763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223.1.3.27</a:t>
            </a:r>
            <a:endParaRPr lang="en-US" altLang="en-US" sz="1800">
              <a:solidFill>
                <a:srgbClr val="000000"/>
              </a:solidFill>
            </a:endParaRPr>
          </a:p>
        </p:txBody>
      </p:sp>
      <p:grpSp>
        <p:nvGrpSpPr>
          <p:cNvPr id="146484" name="Group 64"/>
          <p:cNvGrpSpPr>
            <a:grpSpLocks/>
          </p:cNvGrpSpPr>
          <p:nvPr/>
        </p:nvGrpSpPr>
        <p:grpSpPr bwMode="auto">
          <a:xfrm>
            <a:off x="4784725" y="3160713"/>
            <a:ext cx="369888" cy="396875"/>
            <a:chOff x="2822" y="1181"/>
            <a:chExt cx="233" cy="250"/>
          </a:xfrm>
        </p:grpSpPr>
        <p:sp>
          <p:nvSpPr>
            <p:cNvPr id="146505" name="Rectangle 65"/>
            <p:cNvSpPr>
              <a:spLocks noChangeArrowheads="1"/>
            </p:cNvSpPr>
            <p:nvPr/>
          </p:nvSpPr>
          <p:spPr bwMode="auto">
            <a:xfrm>
              <a:off x="2886" y="1230"/>
              <a:ext cx="114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6506" name="Text Box 66"/>
            <p:cNvSpPr txBox="1">
              <a:spLocks noChangeArrowheads="1"/>
            </p:cNvSpPr>
            <p:nvPr/>
          </p:nvSpPr>
          <p:spPr bwMode="auto">
            <a:xfrm>
              <a:off x="2822" y="1181"/>
              <a:ext cx="23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Char char="r"/>
                <a:defRPr sz="28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charset="0"/>
                <a:buChar char="m"/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</a:rPr>
                <a:t>A</a:t>
              </a:r>
              <a:endParaRPr lang="en-US" alt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146488" name="Line 85"/>
          <p:cNvSpPr>
            <a:spLocks noChangeShapeType="1"/>
          </p:cNvSpPr>
          <p:nvPr/>
        </p:nvSpPr>
        <p:spPr bwMode="auto">
          <a:xfrm flipV="1">
            <a:off x="6853238" y="3294063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6489" name="Text Box 86"/>
          <p:cNvSpPr txBox="1">
            <a:spLocks noChangeArrowheads="1"/>
          </p:cNvSpPr>
          <p:nvPr/>
        </p:nvSpPr>
        <p:spPr bwMode="auto">
          <a:xfrm>
            <a:off x="6823075" y="34290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223.1.4.1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46490" name="Text Box 87"/>
          <p:cNvSpPr txBox="1">
            <a:spLocks noChangeArrowheads="1"/>
          </p:cNvSpPr>
          <p:nvPr/>
        </p:nvSpPr>
        <p:spPr bwMode="auto">
          <a:xfrm>
            <a:off x="6792913" y="3097213"/>
            <a:ext cx="1468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To Internet</a:t>
            </a:r>
          </a:p>
        </p:txBody>
      </p:sp>
      <p:sp>
        <p:nvSpPr>
          <p:cNvPr id="146491" name="Text Box 88"/>
          <p:cNvSpPr txBox="1">
            <a:spLocks noChangeArrowheads="1"/>
          </p:cNvSpPr>
          <p:nvPr/>
        </p:nvSpPr>
        <p:spPr bwMode="auto">
          <a:xfrm>
            <a:off x="1403350" y="1165225"/>
            <a:ext cx="522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src</a:t>
            </a:r>
          </a:p>
        </p:txBody>
      </p:sp>
      <p:sp>
        <p:nvSpPr>
          <p:cNvPr id="146492" name="Text Box 89"/>
          <p:cNvSpPr txBox="1">
            <a:spLocks noChangeArrowheads="1"/>
          </p:cNvSpPr>
          <p:nvPr/>
        </p:nvSpPr>
        <p:spPr bwMode="auto">
          <a:xfrm>
            <a:off x="2390775" y="1201738"/>
            <a:ext cx="538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  <a:defRPr sz="28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18372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8278</TotalTime>
  <Words>2429</Words>
  <Application>Microsoft Macintosh PowerPoint</Application>
  <PresentationFormat>On-screen Show (4:3)</PresentationFormat>
  <Paragraphs>607</Paragraphs>
  <Slides>41</Slides>
  <Notes>37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ＭＳ Ｐゴシック</vt:lpstr>
      <vt:lpstr>SimSun</vt:lpstr>
      <vt:lpstr>SimSun</vt:lpstr>
      <vt:lpstr>ZapfDingbats</vt:lpstr>
      <vt:lpstr>Arial</vt:lpstr>
      <vt:lpstr>Comic Sans MS</vt:lpstr>
      <vt:lpstr>Courier New</vt:lpstr>
      <vt:lpstr>Menlo-Regular</vt:lpstr>
      <vt:lpstr>Tahoma</vt:lpstr>
      <vt:lpstr>Times New Roman</vt:lpstr>
      <vt:lpstr>Wingdings</vt:lpstr>
      <vt:lpstr>Default Design</vt:lpstr>
      <vt:lpstr>16_Default Design</vt:lpstr>
      <vt:lpstr>4_Default Design</vt:lpstr>
      <vt:lpstr>Clip</vt:lpstr>
      <vt:lpstr>Network Forwarding  and Link Access</vt:lpstr>
      <vt:lpstr>PowerPoint Presentation</vt:lpstr>
      <vt:lpstr>Recap: Policy Routing Analysis</vt:lpstr>
      <vt:lpstr>Recap: Interdomain Routing  and Economics</vt:lpstr>
      <vt:lpstr>Recap: Interdomain Routing  and IP Addressing</vt:lpstr>
      <vt:lpstr>Recap: DHCP: Dynamic Host  Configuration Protocol</vt:lpstr>
      <vt:lpstr>PowerPoint Presentation</vt:lpstr>
      <vt:lpstr>PowerPoint Presentation</vt:lpstr>
      <vt:lpstr>Forwarding: Example 1</vt:lpstr>
      <vt:lpstr>Host Routing Table Example: Zoo</vt:lpstr>
      <vt:lpstr>Host Routing Table Example: my Mac</vt:lpstr>
      <vt:lpstr>PowerPoint Presentation</vt:lpstr>
      <vt:lpstr>Putting it Together: Example 1: A-&gt;B</vt:lpstr>
      <vt:lpstr>Comparison of IP address and MAC Address</vt:lpstr>
      <vt:lpstr>Issue</vt:lpstr>
      <vt:lpstr>Recall: Address Resolution Table</vt:lpstr>
      <vt:lpstr>Recall: ARP Protocol</vt:lpstr>
      <vt:lpstr>Putting it Together: Example 2 (Different Networks): A-&gt; E</vt:lpstr>
      <vt:lpstr>Exercise: Actions at a Router</vt:lpstr>
      <vt:lpstr>PowerPoint Presentation</vt:lpstr>
      <vt:lpstr>PowerPoint Presentation</vt:lpstr>
      <vt:lpstr>What A Router Looks Like: Outside</vt:lpstr>
      <vt:lpstr>Look Inside a Router</vt:lpstr>
      <vt:lpstr>Look Inside a Router: Input Port</vt:lpstr>
      <vt:lpstr>Look Inside a Router: Switching Fabric</vt:lpstr>
      <vt:lpstr>Look Inside a Router: Output Port</vt:lpstr>
      <vt:lpstr>Putting it Together: Example 2 (Different Networks): A-&gt; E</vt:lpstr>
      <vt:lpstr>Summary of Network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Focus: Random Access Protocols</vt:lpstr>
      <vt:lpstr>Slotted Aloha [Norm Abramson]</vt:lpstr>
      <vt:lpstr>Slotted Aloha in Real Life</vt:lpstr>
      <vt:lpstr>Slotted Aloha Efficiency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Overview</dc:title>
  <dc:creator>Yang Richard Yang</dc:creator>
  <cp:lastModifiedBy>Qiao Xiang</cp:lastModifiedBy>
  <cp:revision>449</cp:revision>
  <cp:lastPrinted>2016-04-06T18:34:27Z</cp:lastPrinted>
  <dcterms:created xsi:type="dcterms:W3CDTF">1999-10-08T19:08:27Z</dcterms:created>
  <dcterms:modified xsi:type="dcterms:W3CDTF">2021-12-15T15:33:00Z</dcterms:modified>
</cp:coreProperties>
</file>